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4" r:id="rId21"/>
    <p:sldId id="283" r:id="rId22"/>
    <p:sldId id="285" r:id="rId23"/>
    <p:sldId id="275" r:id="rId24"/>
    <p:sldId id="276" r:id="rId25"/>
    <p:sldId id="277" r:id="rId26"/>
    <p:sldId id="278" r:id="rId27"/>
    <p:sldId id="279" r:id="rId28"/>
    <p:sldId id="280" r:id="rId29"/>
    <p:sldId id="281" r:id="rId30"/>
    <p:sldId id="282" r:id="rId31"/>
  </p:sldIdLst>
  <p:sldSz cx="9753600" cy="7315200"/>
  <p:notesSz cx="6858000" cy="9144000"/>
  <p:embeddedFontLst>
    <p:embeddedFont>
      <p:font typeface="Montserrat Classic" panose="020B0604020202020204" charset="0"/>
      <p:regular r:id="rId32"/>
    </p:embeddedFont>
    <p:embeddedFont>
      <p:font typeface="Montserrat Classic Bold" panose="020B0604020202020204" charset="0"/>
      <p:regular r:id="rId33"/>
    </p:embeddedFont>
    <p:embeddedFont>
      <p:font typeface="Montserrat Light" panose="00000400000000000000" pitchFamily="2" charset="0"/>
      <p:regular r:id="rId34"/>
      <p:italic r:id="rId35"/>
    </p:embeddedFont>
    <p:embeddedFont>
      <p:font typeface="Montserrat Light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15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92E6D-4A72-455D-9602-7B1CBB5EFFF2}" type="doc">
      <dgm:prSet loTypeId="urn:microsoft.com/office/officeart/2005/8/layout/hierarchy1" loCatId="hierarchy" qsTypeId="urn:microsoft.com/office/officeart/2005/8/quickstyle/3d3" qsCatId="3D" csTypeId="urn:microsoft.com/office/officeart/2005/8/colors/accent1_2" csCatId="accent1"/>
      <dgm:spPr/>
      <dgm:t>
        <a:bodyPr/>
        <a:lstStyle/>
        <a:p>
          <a:endParaRPr lang="en-US"/>
        </a:p>
      </dgm:t>
    </dgm:pt>
    <dgm:pt modelId="{D7F8CB1D-08E6-41A3-8100-4C5DF81B06BF}">
      <dgm:prSet/>
      <dgm:spPr/>
      <dgm:t>
        <a:bodyPr/>
        <a:lstStyle/>
        <a:p>
          <a:r>
            <a:rPr lang="en-US"/>
            <a:t>Asmaa Mohamed noman</a:t>
          </a:r>
        </a:p>
      </dgm:t>
    </dgm:pt>
    <dgm:pt modelId="{7456B329-826F-42A1-9AE2-AF3A505668C0}" type="parTrans" cxnId="{D4F5F3C0-5C59-41E6-805B-3C181CF14268}">
      <dgm:prSet/>
      <dgm:spPr/>
      <dgm:t>
        <a:bodyPr/>
        <a:lstStyle/>
        <a:p>
          <a:endParaRPr lang="en-US"/>
        </a:p>
      </dgm:t>
    </dgm:pt>
    <dgm:pt modelId="{970B9E28-DF48-458A-BD00-0C85D406F243}" type="sibTrans" cxnId="{D4F5F3C0-5C59-41E6-805B-3C181CF14268}">
      <dgm:prSet/>
      <dgm:spPr/>
      <dgm:t>
        <a:bodyPr/>
        <a:lstStyle/>
        <a:p>
          <a:endParaRPr lang="en-US"/>
        </a:p>
      </dgm:t>
    </dgm:pt>
    <dgm:pt modelId="{E7C4BD0B-BF4E-4A0F-B76C-E256A18736F2}">
      <dgm:prSet/>
      <dgm:spPr/>
      <dgm:t>
        <a:bodyPr/>
        <a:lstStyle/>
        <a:p>
          <a:r>
            <a:rPr lang="en-US"/>
            <a:t>Rawan ahmed abd-elghafar</a:t>
          </a:r>
        </a:p>
      </dgm:t>
    </dgm:pt>
    <dgm:pt modelId="{68769519-9436-4779-AECB-40D9E51696D8}" type="parTrans" cxnId="{5287402D-4968-4379-9CF4-3BC649F16B8A}">
      <dgm:prSet/>
      <dgm:spPr/>
      <dgm:t>
        <a:bodyPr/>
        <a:lstStyle/>
        <a:p>
          <a:endParaRPr lang="en-US"/>
        </a:p>
      </dgm:t>
    </dgm:pt>
    <dgm:pt modelId="{1A53B1FA-C90C-4367-9DC8-6FD5D7358A45}" type="sibTrans" cxnId="{5287402D-4968-4379-9CF4-3BC649F16B8A}">
      <dgm:prSet/>
      <dgm:spPr/>
      <dgm:t>
        <a:bodyPr/>
        <a:lstStyle/>
        <a:p>
          <a:endParaRPr lang="en-US"/>
        </a:p>
      </dgm:t>
    </dgm:pt>
    <dgm:pt modelId="{4AF523E8-F1F8-464B-8F52-D40930658AA1}">
      <dgm:prSet/>
      <dgm:spPr/>
      <dgm:t>
        <a:bodyPr/>
        <a:lstStyle/>
        <a:p>
          <a:r>
            <a:rPr lang="en-US"/>
            <a:t>Alaa atef saafan </a:t>
          </a:r>
        </a:p>
      </dgm:t>
    </dgm:pt>
    <dgm:pt modelId="{33E8791B-CA03-47BF-AE4A-A158631C0800}" type="parTrans" cxnId="{55A0B0C5-1BF8-4BB1-8ED8-3350158871F1}">
      <dgm:prSet/>
      <dgm:spPr/>
      <dgm:t>
        <a:bodyPr/>
        <a:lstStyle/>
        <a:p>
          <a:endParaRPr lang="en-US"/>
        </a:p>
      </dgm:t>
    </dgm:pt>
    <dgm:pt modelId="{BF0DD28D-92CF-4000-AB54-464AC4353E58}" type="sibTrans" cxnId="{55A0B0C5-1BF8-4BB1-8ED8-3350158871F1}">
      <dgm:prSet/>
      <dgm:spPr/>
      <dgm:t>
        <a:bodyPr/>
        <a:lstStyle/>
        <a:p>
          <a:endParaRPr lang="en-US"/>
        </a:p>
      </dgm:t>
    </dgm:pt>
    <dgm:pt modelId="{4C801E9D-79A3-4024-9509-AFC59ADA3EF0}">
      <dgm:prSet/>
      <dgm:spPr/>
      <dgm:t>
        <a:bodyPr/>
        <a:lstStyle/>
        <a:p>
          <a:r>
            <a:rPr lang="en-US"/>
            <a:t>Aya sabry abd-elmoniem </a:t>
          </a:r>
        </a:p>
      </dgm:t>
    </dgm:pt>
    <dgm:pt modelId="{59833C47-ABEA-4B87-8715-9CD6108CB95A}" type="parTrans" cxnId="{6984C327-66E0-4E56-8662-8D10C021CB67}">
      <dgm:prSet/>
      <dgm:spPr/>
      <dgm:t>
        <a:bodyPr/>
        <a:lstStyle/>
        <a:p>
          <a:endParaRPr lang="en-US"/>
        </a:p>
      </dgm:t>
    </dgm:pt>
    <dgm:pt modelId="{9C538E37-1932-451D-8656-BB782489CC9C}" type="sibTrans" cxnId="{6984C327-66E0-4E56-8662-8D10C021CB67}">
      <dgm:prSet/>
      <dgm:spPr/>
      <dgm:t>
        <a:bodyPr/>
        <a:lstStyle/>
        <a:p>
          <a:endParaRPr lang="en-US"/>
        </a:p>
      </dgm:t>
    </dgm:pt>
    <dgm:pt modelId="{A986AF39-0609-42B7-9430-A25ADDEAFA3F}">
      <dgm:prSet/>
      <dgm:spPr/>
      <dgm:t>
        <a:bodyPr/>
        <a:lstStyle/>
        <a:p>
          <a:r>
            <a:rPr lang="en-US"/>
            <a:t>Sara abd-Elkader</a:t>
          </a:r>
        </a:p>
      </dgm:t>
    </dgm:pt>
    <dgm:pt modelId="{67646A80-E2EF-4981-811D-CBC43CE81782}" type="parTrans" cxnId="{BAD7E2D4-287E-4E60-8D21-816FD7E6EACB}">
      <dgm:prSet/>
      <dgm:spPr/>
      <dgm:t>
        <a:bodyPr/>
        <a:lstStyle/>
        <a:p>
          <a:endParaRPr lang="en-US"/>
        </a:p>
      </dgm:t>
    </dgm:pt>
    <dgm:pt modelId="{8524DA1F-B9CF-40DC-A588-D20F94947A18}" type="sibTrans" cxnId="{BAD7E2D4-287E-4E60-8D21-816FD7E6EACB}">
      <dgm:prSet/>
      <dgm:spPr/>
      <dgm:t>
        <a:bodyPr/>
        <a:lstStyle/>
        <a:p>
          <a:endParaRPr lang="en-US"/>
        </a:p>
      </dgm:t>
    </dgm:pt>
    <dgm:pt modelId="{EC3723B1-8F80-4678-ABE0-29CC86ED7637}">
      <dgm:prSet/>
      <dgm:spPr/>
      <dgm:t>
        <a:bodyPr/>
        <a:lstStyle/>
        <a:p>
          <a:r>
            <a:rPr lang="en-US"/>
            <a:t>Maryam dawood</a:t>
          </a:r>
        </a:p>
      </dgm:t>
    </dgm:pt>
    <dgm:pt modelId="{33097E36-DC24-439D-A7F5-38B7490F6667}" type="parTrans" cxnId="{6C57BC3D-75E5-4918-88A9-2097501D9B28}">
      <dgm:prSet/>
      <dgm:spPr/>
      <dgm:t>
        <a:bodyPr/>
        <a:lstStyle/>
        <a:p>
          <a:endParaRPr lang="en-US"/>
        </a:p>
      </dgm:t>
    </dgm:pt>
    <dgm:pt modelId="{F272F152-3D69-47F7-B3E0-B0F906B34014}" type="sibTrans" cxnId="{6C57BC3D-75E5-4918-88A9-2097501D9B28}">
      <dgm:prSet/>
      <dgm:spPr/>
      <dgm:t>
        <a:bodyPr/>
        <a:lstStyle/>
        <a:p>
          <a:endParaRPr lang="en-US"/>
        </a:p>
      </dgm:t>
    </dgm:pt>
    <dgm:pt modelId="{3EA2061A-2CDA-48F7-A9D4-E7BD8BA712AC}" type="pres">
      <dgm:prSet presAssocID="{63092E6D-4A72-455D-9602-7B1CBB5EFFF2}" presName="hierChild1" presStyleCnt="0">
        <dgm:presLayoutVars>
          <dgm:chPref val="1"/>
          <dgm:dir/>
          <dgm:animOne val="branch"/>
          <dgm:animLvl val="lvl"/>
          <dgm:resizeHandles/>
        </dgm:presLayoutVars>
      </dgm:prSet>
      <dgm:spPr/>
    </dgm:pt>
    <dgm:pt modelId="{9902A251-939D-42D7-B35E-1E46021D9D26}" type="pres">
      <dgm:prSet presAssocID="{D7F8CB1D-08E6-41A3-8100-4C5DF81B06BF}" presName="hierRoot1" presStyleCnt="0"/>
      <dgm:spPr/>
    </dgm:pt>
    <dgm:pt modelId="{D2207CD7-D56D-433B-8FB1-C9AF026CA55E}" type="pres">
      <dgm:prSet presAssocID="{D7F8CB1D-08E6-41A3-8100-4C5DF81B06BF}" presName="composite" presStyleCnt="0"/>
      <dgm:spPr/>
    </dgm:pt>
    <dgm:pt modelId="{88411666-7944-4549-A1F5-1CBA7DE17037}" type="pres">
      <dgm:prSet presAssocID="{D7F8CB1D-08E6-41A3-8100-4C5DF81B06BF}" presName="background" presStyleLbl="node0" presStyleIdx="0" presStyleCnt="6"/>
      <dgm:spPr>
        <a:solidFill>
          <a:schemeClr val="accent1">
            <a:lumMod val="50000"/>
          </a:schemeClr>
        </a:solidFill>
      </dgm:spPr>
    </dgm:pt>
    <dgm:pt modelId="{6C14F02C-E20D-4A62-98F6-8207FFC15AB8}" type="pres">
      <dgm:prSet presAssocID="{D7F8CB1D-08E6-41A3-8100-4C5DF81B06BF}" presName="text" presStyleLbl="fgAcc0" presStyleIdx="0" presStyleCnt="6">
        <dgm:presLayoutVars>
          <dgm:chPref val="3"/>
        </dgm:presLayoutVars>
      </dgm:prSet>
      <dgm:spPr/>
    </dgm:pt>
    <dgm:pt modelId="{395B09F4-3730-4E21-9704-2FAD3F119FA3}" type="pres">
      <dgm:prSet presAssocID="{D7F8CB1D-08E6-41A3-8100-4C5DF81B06BF}" presName="hierChild2" presStyleCnt="0"/>
      <dgm:spPr/>
    </dgm:pt>
    <dgm:pt modelId="{78AD2407-D0F2-4649-8172-99DAA00D7700}" type="pres">
      <dgm:prSet presAssocID="{E7C4BD0B-BF4E-4A0F-B76C-E256A18736F2}" presName="hierRoot1" presStyleCnt="0"/>
      <dgm:spPr/>
    </dgm:pt>
    <dgm:pt modelId="{E34855AF-0895-4C22-8D9C-C0327CBC23E8}" type="pres">
      <dgm:prSet presAssocID="{E7C4BD0B-BF4E-4A0F-B76C-E256A18736F2}" presName="composite" presStyleCnt="0"/>
      <dgm:spPr/>
    </dgm:pt>
    <dgm:pt modelId="{FB319527-F778-4740-9A32-3A1A708C1CB1}" type="pres">
      <dgm:prSet presAssocID="{E7C4BD0B-BF4E-4A0F-B76C-E256A18736F2}" presName="background" presStyleLbl="node0" presStyleIdx="1" presStyleCnt="6"/>
      <dgm:spPr>
        <a:solidFill>
          <a:schemeClr val="accent1">
            <a:lumMod val="50000"/>
          </a:schemeClr>
        </a:solidFill>
      </dgm:spPr>
    </dgm:pt>
    <dgm:pt modelId="{E2773BFE-A7E6-4B1A-B74D-642DD2F86E09}" type="pres">
      <dgm:prSet presAssocID="{E7C4BD0B-BF4E-4A0F-B76C-E256A18736F2}" presName="text" presStyleLbl="fgAcc0" presStyleIdx="1" presStyleCnt="6">
        <dgm:presLayoutVars>
          <dgm:chPref val="3"/>
        </dgm:presLayoutVars>
      </dgm:prSet>
      <dgm:spPr/>
    </dgm:pt>
    <dgm:pt modelId="{B6128152-8562-40D1-9A52-5997308DF5C3}" type="pres">
      <dgm:prSet presAssocID="{E7C4BD0B-BF4E-4A0F-B76C-E256A18736F2}" presName="hierChild2" presStyleCnt="0"/>
      <dgm:spPr/>
    </dgm:pt>
    <dgm:pt modelId="{11D976DF-A726-4070-B68D-862FC2749039}" type="pres">
      <dgm:prSet presAssocID="{4AF523E8-F1F8-464B-8F52-D40930658AA1}" presName="hierRoot1" presStyleCnt="0"/>
      <dgm:spPr/>
    </dgm:pt>
    <dgm:pt modelId="{7D339523-9C6D-42FC-9327-27A290EC664E}" type="pres">
      <dgm:prSet presAssocID="{4AF523E8-F1F8-464B-8F52-D40930658AA1}" presName="composite" presStyleCnt="0"/>
      <dgm:spPr/>
    </dgm:pt>
    <dgm:pt modelId="{4A42F2A8-9995-4CF6-B4DF-3AEC1B4B56F0}" type="pres">
      <dgm:prSet presAssocID="{4AF523E8-F1F8-464B-8F52-D40930658AA1}" presName="background" presStyleLbl="node0" presStyleIdx="2" presStyleCnt="6"/>
      <dgm:spPr>
        <a:solidFill>
          <a:schemeClr val="accent1">
            <a:lumMod val="50000"/>
          </a:schemeClr>
        </a:solidFill>
      </dgm:spPr>
    </dgm:pt>
    <dgm:pt modelId="{7CAF235F-D9F1-4720-BAAE-E952AFFFA460}" type="pres">
      <dgm:prSet presAssocID="{4AF523E8-F1F8-464B-8F52-D40930658AA1}" presName="text" presStyleLbl="fgAcc0" presStyleIdx="2" presStyleCnt="6">
        <dgm:presLayoutVars>
          <dgm:chPref val="3"/>
        </dgm:presLayoutVars>
      </dgm:prSet>
      <dgm:spPr/>
    </dgm:pt>
    <dgm:pt modelId="{29EB0035-D95F-4C40-92C0-C7FC589DB247}" type="pres">
      <dgm:prSet presAssocID="{4AF523E8-F1F8-464B-8F52-D40930658AA1}" presName="hierChild2" presStyleCnt="0"/>
      <dgm:spPr/>
    </dgm:pt>
    <dgm:pt modelId="{6204DECE-4F75-4883-B893-ECF8ECCC1A83}" type="pres">
      <dgm:prSet presAssocID="{4C801E9D-79A3-4024-9509-AFC59ADA3EF0}" presName="hierRoot1" presStyleCnt="0"/>
      <dgm:spPr/>
    </dgm:pt>
    <dgm:pt modelId="{B19D3BDF-5543-409B-8924-22554A6F48AE}" type="pres">
      <dgm:prSet presAssocID="{4C801E9D-79A3-4024-9509-AFC59ADA3EF0}" presName="composite" presStyleCnt="0"/>
      <dgm:spPr/>
    </dgm:pt>
    <dgm:pt modelId="{CB1BE537-E59F-401B-83FD-12B7379C20C4}" type="pres">
      <dgm:prSet presAssocID="{4C801E9D-79A3-4024-9509-AFC59ADA3EF0}" presName="background" presStyleLbl="node0" presStyleIdx="3" presStyleCnt="6"/>
      <dgm:spPr>
        <a:solidFill>
          <a:schemeClr val="accent1">
            <a:lumMod val="50000"/>
          </a:schemeClr>
        </a:solidFill>
      </dgm:spPr>
    </dgm:pt>
    <dgm:pt modelId="{1E6DEB7E-1D2B-49DA-B249-097B32251727}" type="pres">
      <dgm:prSet presAssocID="{4C801E9D-79A3-4024-9509-AFC59ADA3EF0}" presName="text" presStyleLbl="fgAcc0" presStyleIdx="3" presStyleCnt="6">
        <dgm:presLayoutVars>
          <dgm:chPref val="3"/>
        </dgm:presLayoutVars>
      </dgm:prSet>
      <dgm:spPr/>
    </dgm:pt>
    <dgm:pt modelId="{B3E8A725-D4A1-4C36-BC95-C87693D63E5C}" type="pres">
      <dgm:prSet presAssocID="{4C801E9D-79A3-4024-9509-AFC59ADA3EF0}" presName="hierChild2" presStyleCnt="0"/>
      <dgm:spPr/>
    </dgm:pt>
    <dgm:pt modelId="{B659D86C-88B5-4763-9A3D-B559066537ED}" type="pres">
      <dgm:prSet presAssocID="{A986AF39-0609-42B7-9430-A25ADDEAFA3F}" presName="hierRoot1" presStyleCnt="0"/>
      <dgm:spPr/>
    </dgm:pt>
    <dgm:pt modelId="{EF402D30-89C7-4DB5-A7C9-D1B97DF1D6C5}" type="pres">
      <dgm:prSet presAssocID="{A986AF39-0609-42B7-9430-A25ADDEAFA3F}" presName="composite" presStyleCnt="0"/>
      <dgm:spPr/>
    </dgm:pt>
    <dgm:pt modelId="{96FF5D0C-FDF2-4BD2-A6D2-1F17EB2C9B5A}" type="pres">
      <dgm:prSet presAssocID="{A986AF39-0609-42B7-9430-A25ADDEAFA3F}" presName="background" presStyleLbl="node0" presStyleIdx="4" presStyleCnt="6"/>
      <dgm:spPr>
        <a:solidFill>
          <a:schemeClr val="accent1">
            <a:lumMod val="50000"/>
          </a:schemeClr>
        </a:solidFill>
      </dgm:spPr>
    </dgm:pt>
    <dgm:pt modelId="{E7663775-106B-4010-B89E-F7950D3F961A}" type="pres">
      <dgm:prSet presAssocID="{A986AF39-0609-42B7-9430-A25ADDEAFA3F}" presName="text" presStyleLbl="fgAcc0" presStyleIdx="4" presStyleCnt="6">
        <dgm:presLayoutVars>
          <dgm:chPref val="3"/>
        </dgm:presLayoutVars>
      </dgm:prSet>
      <dgm:spPr/>
    </dgm:pt>
    <dgm:pt modelId="{0C34AFF1-7DBA-47BD-8E8B-4F52C5EFDE03}" type="pres">
      <dgm:prSet presAssocID="{A986AF39-0609-42B7-9430-A25ADDEAFA3F}" presName="hierChild2" presStyleCnt="0"/>
      <dgm:spPr/>
    </dgm:pt>
    <dgm:pt modelId="{6AB32B7E-2E89-4FAA-88B3-5FB066C5E49A}" type="pres">
      <dgm:prSet presAssocID="{EC3723B1-8F80-4678-ABE0-29CC86ED7637}" presName="hierRoot1" presStyleCnt="0"/>
      <dgm:spPr/>
    </dgm:pt>
    <dgm:pt modelId="{07E47CE9-2C74-4AE4-9048-485D0140E164}" type="pres">
      <dgm:prSet presAssocID="{EC3723B1-8F80-4678-ABE0-29CC86ED7637}" presName="composite" presStyleCnt="0"/>
      <dgm:spPr/>
    </dgm:pt>
    <dgm:pt modelId="{F1AA2CCE-66A7-487E-A34D-C78CAB662F22}" type="pres">
      <dgm:prSet presAssocID="{EC3723B1-8F80-4678-ABE0-29CC86ED7637}" presName="background" presStyleLbl="node0" presStyleIdx="5" presStyleCnt="6"/>
      <dgm:spPr>
        <a:solidFill>
          <a:schemeClr val="accent1">
            <a:lumMod val="50000"/>
          </a:schemeClr>
        </a:solidFill>
      </dgm:spPr>
    </dgm:pt>
    <dgm:pt modelId="{314AFB68-2293-4861-AE71-B352982E7A40}" type="pres">
      <dgm:prSet presAssocID="{EC3723B1-8F80-4678-ABE0-29CC86ED7637}" presName="text" presStyleLbl="fgAcc0" presStyleIdx="5" presStyleCnt="6">
        <dgm:presLayoutVars>
          <dgm:chPref val="3"/>
        </dgm:presLayoutVars>
      </dgm:prSet>
      <dgm:spPr/>
    </dgm:pt>
    <dgm:pt modelId="{3BA93625-12D5-4647-B0C6-4063F2D1D1F2}" type="pres">
      <dgm:prSet presAssocID="{EC3723B1-8F80-4678-ABE0-29CC86ED7637}" presName="hierChild2" presStyleCnt="0"/>
      <dgm:spPr/>
    </dgm:pt>
  </dgm:ptLst>
  <dgm:cxnLst>
    <dgm:cxn modelId="{DCBEFD0A-C994-43E5-A3EE-F039BD224C1D}" type="presOf" srcId="{EC3723B1-8F80-4678-ABE0-29CC86ED7637}" destId="{314AFB68-2293-4861-AE71-B352982E7A40}" srcOrd="0" destOrd="0" presId="urn:microsoft.com/office/officeart/2005/8/layout/hierarchy1"/>
    <dgm:cxn modelId="{6984C327-66E0-4E56-8662-8D10C021CB67}" srcId="{63092E6D-4A72-455D-9602-7B1CBB5EFFF2}" destId="{4C801E9D-79A3-4024-9509-AFC59ADA3EF0}" srcOrd="3" destOrd="0" parTransId="{59833C47-ABEA-4B87-8715-9CD6108CB95A}" sibTransId="{9C538E37-1932-451D-8656-BB782489CC9C}"/>
    <dgm:cxn modelId="{5287402D-4968-4379-9CF4-3BC649F16B8A}" srcId="{63092E6D-4A72-455D-9602-7B1CBB5EFFF2}" destId="{E7C4BD0B-BF4E-4A0F-B76C-E256A18736F2}" srcOrd="1" destOrd="0" parTransId="{68769519-9436-4779-AECB-40D9E51696D8}" sibTransId="{1A53B1FA-C90C-4367-9DC8-6FD5D7358A45}"/>
    <dgm:cxn modelId="{6C57BC3D-75E5-4918-88A9-2097501D9B28}" srcId="{63092E6D-4A72-455D-9602-7B1CBB5EFFF2}" destId="{EC3723B1-8F80-4678-ABE0-29CC86ED7637}" srcOrd="5" destOrd="0" parTransId="{33097E36-DC24-439D-A7F5-38B7490F6667}" sibTransId="{F272F152-3D69-47F7-B3E0-B0F906B34014}"/>
    <dgm:cxn modelId="{6009D547-4D0B-4DFB-9883-3FCD709A57D8}" type="presOf" srcId="{D7F8CB1D-08E6-41A3-8100-4C5DF81B06BF}" destId="{6C14F02C-E20D-4A62-98F6-8207FFC15AB8}" srcOrd="0" destOrd="0" presId="urn:microsoft.com/office/officeart/2005/8/layout/hierarchy1"/>
    <dgm:cxn modelId="{D8683649-3A04-4E84-B022-1EBFE11210AA}" type="presOf" srcId="{4C801E9D-79A3-4024-9509-AFC59ADA3EF0}" destId="{1E6DEB7E-1D2B-49DA-B249-097B32251727}" srcOrd="0" destOrd="0" presId="urn:microsoft.com/office/officeart/2005/8/layout/hierarchy1"/>
    <dgm:cxn modelId="{5B2C978C-E4BE-4291-88A0-2E5455A70887}" type="presOf" srcId="{A986AF39-0609-42B7-9430-A25ADDEAFA3F}" destId="{E7663775-106B-4010-B89E-F7950D3F961A}" srcOrd="0" destOrd="0" presId="urn:microsoft.com/office/officeart/2005/8/layout/hierarchy1"/>
    <dgm:cxn modelId="{B8937FAC-F511-4D34-BD08-F454FF00D923}" type="presOf" srcId="{4AF523E8-F1F8-464B-8F52-D40930658AA1}" destId="{7CAF235F-D9F1-4720-BAAE-E952AFFFA460}" srcOrd="0" destOrd="0" presId="urn:microsoft.com/office/officeart/2005/8/layout/hierarchy1"/>
    <dgm:cxn modelId="{D4F5F3C0-5C59-41E6-805B-3C181CF14268}" srcId="{63092E6D-4A72-455D-9602-7B1CBB5EFFF2}" destId="{D7F8CB1D-08E6-41A3-8100-4C5DF81B06BF}" srcOrd="0" destOrd="0" parTransId="{7456B329-826F-42A1-9AE2-AF3A505668C0}" sibTransId="{970B9E28-DF48-458A-BD00-0C85D406F243}"/>
    <dgm:cxn modelId="{55A0B0C5-1BF8-4BB1-8ED8-3350158871F1}" srcId="{63092E6D-4A72-455D-9602-7B1CBB5EFFF2}" destId="{4AF523E8-F1F8-464B-8F52-D40930658AA1}" srcOrd="2" destOrd="0" parTransId="{33E8791B-CA03-47BF-AE4A-A158631C0800}" sibTransId="{BF0DD28D-92CF-4000-AB54-464AC4353E58}"/>
    <dgm:cxn modelId="{BAD7E2D4-287E-4E60-8D21-816FD7E6EACB}" srcId="{63092E6D-4A72-455D-9602-7B1CBB5EFFF2}" destId="{A986AF39-0609-42B7-9430-A25ADDEAFA3F}" srcOrd="4" destOrd="0" parTransId="{67646A80-E2EF-4981-811D-CBC43CE81782}" sibTransId="{8524DA1F-B9CF-40DC-A588-D20F94947A18}"/>
    <dgm:cxn modelId="{BC6111D9-C14C-4675-B611-E322CA4877AD}" type="presOf" srcId="{E7C4BD0B-BF4E-4A0F-B76C-E256A18736F2}" destId="{E2773BFE-A7E6-4B1A-B74D-642DD2F86E09}" srcOrd="0" destOrd="0" presId="urn:microsoft.com/office/officeart/2005/8/layout/hierarchy1"/>
    <dgm:cxn modelId="{8E1625F0-B4E6-4384-9B4F-68E253A34992}" type="presOf" srcId="{63092E6D-4A72-455D-9602-7B1CBB5EFFF2}" destId="{3EA2061A-2CDA-48F7-A9D4-E7BD8BA712AC}" srcOrd="0" destOrd="0" presId="urn:microsoft.com/office/officeart/2005/8/layout/hierarchy1"/>
    <dgm:cxn modelId="{B804F250-2E9C-48B5-B07A-3B178E2E4C0F}" type="presParOf" srcId="{3EA2061A-2CDA-48F7-A9D4-E7BD8BA712AC}" destId="{9902A251-939D-42D7-B35E-1E46021D9D26}" srcOrd="0" destOrd="0" presId="urn:microsoft.com/office/officeart/2005/8/layout/hierarchy1"/>
    <dgm:cxn modelId="{9DB5E9AA-D18D-4C03-BDDC-08C4C07DD04E}" type="presParOf" srcId="{9902A251-939D-42D7-B35E-1E46021D9D26}" destId="{D2207CD7-D56D-433B-8FB1-C9AF026CA55E}" srcOrd="0" destOrd="0" presId="urn:microsoft.com/office/officeart/2005/8/layout/hierarchy1"/>
    <dgm:cxn modelId="{F3CEA841-998A-4154-80CB-42815888E181}" type="presParOf" srcId="{D2207CD7-D56D-433B-8FB1-C9AF026CA55E}" destId="{88411666-7944-4549-A1F5-1CBA7DE17037}" srcOrd="0" destOrd="0" presId="urn:microsoft.com/office/officeart/2005/8/layout/hierarchy1"/>
    <dgm:cxn modelId="{9EEADDA8-D1B4-42BC-8A7A-449D093E8DA5}" type="presParOf" srcId="{D2207CD7-D56D-433B-8FB1-C9AF026CA55E}" destId="{6C14F02C-E20D-4A62-98F6-8207FFC15AB8}" srcOrd="1" destOrd="0" presId="urn:microsoft.com/office/officeart/2005/8/layout/hierarchy1"/>
    <dgm:cxn modelId="{DA5D8FA5-026C-478C-93AE-7EE5E96AEFC7}" type="presParOf" srcId="{9902A251-939D-42D7-B35E-1E46021D9D26}" destId="{395B09F4-3730-4E21-9704-2FAD3F119FA3}" srcOrd="1" destOrd="0" presId="urn:microsoft.com/office/officeart/2005/8/layout/hierarchy1"/>
    <dgm:cxn modelId="{C873106D-AB25-4751-B48D-9354DDFBC3FA}" type="presParOf" srcId="{3EA2061A-2CDA-48F7-A9D4-E7BD8BA712AC}" destId="{78AD2407-D0F2-4649-8172-99DAA00D7700}" srcOrd="1" destOrd="0" presId="urn:microsoft.com/office/officeart/2005/8/layout/hierarchy1"/>
    <dgm:cxn modelId="{2EC0F6F4-3B40-4B6B-A1A1-01672E573E21}" type="presParOf" srcId="{78AD2407-D0F2-4649-8172-99DAA00D7700}" destId="{E34855AF-0895-4C22-8D9C-C0327CBC23E8}" srcOrd="0" destOrd="0" presId="urn:microsoft.com/office/officeart/2005/8/layout/hierarchy1"/>
    <dgm:cxn modelId="{D5DAF468-28E2-49A2-898D-73FEA6951D02}" type="presParOf" srcId="{E34855AF-0895-4C22-8D9C-C0327CBC23E8}" destId="{FB319527-F778-4740-9A32-3A1A708C1CB1}" srcOrd="0" destOrd="0" presId="urn:microsoft.com/office/officeart/2005/8/layout/hierarchy1"/>
    <dgm:cxn modelId="{856C0134-7F42-4BFE-A0E5-B0FAF4DE64B8}" type="presParOf" srcId="{E34855AF-0895-4C22-8D9C-C0327CBC23E8}" destId="{E2773BFE-A7E6-4B1A-B74D-642DD2F86E09}" srcOrd="1" destOrd="0" presId="urn:microsoft.com/office/officeart/2005/8/layout/hierarchy1"/>
    <dgm:cxn modelId="{65D120EA-6A31-4CDB-A36E-577CFAADB990}" type="presParOf" srcId="{78AD2407-D0F2-4649-8172-99DAA00D7700}" destId="{B6128152-8562-40D1-9A52-5997308DF5C3}" srcOrd="1" destOrd="0" presId="urn:microsoft.com/office/officeart/2005/8/layout/hierarchy1"/>
    <dgm:cxn modelId="{5CC714CE-FD60-4684-8EAF-9C920E7F802C}" type="presParOf" srcId="{3EA2061A-2CDA-48F7-A9D4-E7BD8BA712AC}" destId="{11D976DF-A726-4070-B68D-862FC2749039}" srcOrd="2" destOrd="0" presId="urn:microsoft.com/office/officeart/2005/8/layout/hierarchy1"/>
    <dgm:cxn modelId="{A3E0BF8D-327A-4AC7-90F6-0EE34EF4642C}" type="presParOf" srcId="{11D976DF-A726-4070-B68D-862FC2749039}" destId="{7D339523-9C6D-42FC-9327-27A290EC664E}" srcOrd="0" destOrd="0" presId="urn:microsoft.com/office/officeart/2005/8/layout/hierarchy1"/>
    <dgm:cxn modelId="{810B2CBD-9682-4858-A9C8-8BE17CF0111A}" type="presParOf" srcId="{7D339523-9C6D-42FC-9327-27A290EC664E}" destId="{4A42F2A8-9995-4CF6-B4DF-3AEC1B4B56F0}" srcOrd="0" destOrd="0" presId="urn:microsoft.com/office/officeart/2005/8/layout/hierarchy1"/>
    <dgm:cxn modelId="{E93ED7E2-4F6E-437F-9C2F-4D1937716E4E}" type="presParOf" srcId="{7D339523-9C6D-42FC-9327-27A290EC664E}" destId="{7CAF235F-D9F1-4720-BAAE-E952AFFFA460}" srcOrd="1" destOrd="0" presId="urn:microsoft.com/office/officeart/2005/8/layout/hierarchy1"/>
    <dgm:cxn modelId="{ACBEF6CA-5281-46BE-9123-D6B9A52553E2}" type="presParOf" srcId="{11D976DF-A726-4070-B68D-862FC2749039}" destId="{29EB0035-D95F-4C40-92C0-C7FC589DB247}" srcOrd="1" destOrd="0" presId="urn:microsoft.com/office/officeart/2005/8/layout/hierarchy1"/>
    <dgm:cxn modelId="{1751989C-B45B-4F62-A13C-409B4EC68FBE}" type="presParOf" srcId="{3EA2061A-2CDA-48F7-A9D4-E7BD8BA712AC}" destId="{6204DECE-4F75-4883-B893-ECF8ECCC1A83}" srcOrd="3" destOrd="0" presId="urn:microsoft.com/office/officeart/2005/8/layout/hierarchy1"/>
    <dgm:cxn modelId="{2F7C2AD9-4386-4051-AAA7-4E35D9A0AF39}" type="presParOf" srcId="{6204DECE-4F75-4883-B893-ECF8ECCC1A83}" destId="{B19D3BDF-5543-409B-8924-22554A6F48AE}" srcOrd="0" destOrd="0" presId="urn:microsoft.com/office/officeart/2005/8/layout/hierarchy1"/>
    <dgm:cxn modelId="{EB3EA7A7-0D44-4E27-A882-B99777319F65}" type="presParOf" srcId="{B19D3BDF-5543-409B-8924-22554A6F48AE}" destId="{CB1BE537-E59F-401B-83FD-12B7379C20C4}" srcOrd="0" destOrd="0" presId="urn:microsoft.com/office/officeart/2005/8/layout/hierarchy1"/>
    <dgm:cxn modelId="{9E7D9424-928A-4CA2-8B6A-458121443AAD}" type="presParOf" srcId="{B19D3BDF-5543-409B-8924-22554A6F48AE}" destId="{1E6DEB7E-1D2B-49DA-B249-097B32251727}" srcOrd="1" destOrd="0" presId="urn:microsoft.com/office/officeart/2005/8/layout/hierarchy1"/>
    <dgm:cxn modelId="{2F3994E5-CD6B-4A3C-8D07-DC0D104884D8}" type="presParOf" srcId="{6204DECE-4F75-4883-B893-ECF8ECCC1A83}" destId="{B3E8A725-D4A1-4C36-BC95-C87693D63E5C}" srcOrd="1" destOrd="0" presId="urn:microsoft.com/office/officeart/2005/8/layout/hierarchy1"/>
    <dgm:cxn modelId="{2DCB42F4-EAFC-4539-A6D8-F5FA96E86457}" type="presParOf" srcId="{3EA2061A-2CDA-48F7-A9D4-E7BD8BA712AC}" destId="{B659D86C-88B5-4763-9A3D-B559066537ED}" srcOrd="4" destOrd="0" presId="urn:microsoft.com/office/officeart/2005/8/layout/hierarchy1"/>
    <dgm:cxn modelId="{F8A36FCC-4A85-4A27-A3CC-DF1D6026534C}" type="presParOf" srcId="{B659D86C-88B5-4763-9A3D-B559066537ED}" destId="{EF402D30-89C7-4DB5-A7C9-D1B97DF1D6C5}" srcOrd="0" destOrd="0" presId="urn:microsoft.com/office/officeart/2005/8/layout/hierarchy1"/>
    <dgm:cxn modelId="{570CAEC7-2BF3-4D19-AB0F-E98D0D6B033E}" type="presParOf" srcId="{EF402D30-89C7-4DB5-A7C9-D1B97DF1D6C5}" destId="{96FF5D0C-FDF2-4BD2-A6D2-1F17EB2C9B5A}" srcOrd="0" destOrd="0" presId="urn:microsoft.com/office/officeart/2005/8/layout/hierarchy1"/>
    <dgm:cxn modelId="{BC3659FA-7D48-4052-B637-4EB3863227EA}" type="presParOf" srcId="{EF402D30-89C7-4DB5-A7C9-D1B97DF1D6C5}" destId="{E7663775-106B-4010-B89E-F7950D3F961A}" srcOrd="1" destOrd="0" presId="urn:microsoft.com/office/officeart/2005/8/layout/hierarchy1"/>
    <dgm:cxn modelId="{F57470DA-BF3D-49A6-B593-55A0ABFB8F8E}" type="presParOf" srcId="{B659D86C-88B5-4763-9A3D-B559066537ED}" destId="{0C34AFF1-7DBA-47BD-8E8B-4F52C5EFDE03}" srcOrd="1" destOrd="0" presId="urn:microsoft.com/office/officeart/2005/8/layout/hierarchy1"/>
    <dgm:cxn modelId="{5B6ED43F-5EC1-4721-A380-5FE2DB2D7026}" type="presParOf" srcId="{3EA2061A-2CDA-48F7-A9D4-E7BD8BA712AC}" destId="{6AB32B7E-2E89-4FAA-88B3-5FB066C5E49A}" srcOrd="5" destOrd="0" presId="urn:microsoft.com/office/officeart/2005/8/layout/hierarchy1"/>
    <dgm:cxn modelId="{25A176E0-CACA-4F4B-9B1A-AE65DFF161D9}" type="presParOf" srcId="{6AB32B7E-2E89-4FAA-88B3-5FB066C5E49A}" destId="{07E47CE9-2C74-4AE4-9048-485D0140E164}" srcOrd="0" destOrd="0" presId="urn:microsoft.com/office/officeart/2005/8/layout/hierarchy1"/>
    <dgm:cxn modelId="{05B58C28-79CA-4AB1-BDED-DB2373485923}" type="presParOf" srcId="{07E47CE9-2C74-4AE4-9048-485D0140E164}" destId="{F1AA2CCE-66A7-487E-A34D-C78CAB662F22}" srcOrd="0" destOrd="0" presId="urn:microsoft.com/office/officeart/2005/8/layout/hierarchy1"/>
    <dgm:cxn modelId="{63FCD3A9-61A1-45FB-AADA-78401E48409E}" type="presParOf" srcId="{07E47CE9-2C74-4AE4-9048-485D0140E164}" destId="{314AFB68-2293-4861-AE71-B352982E7A40}" srcOrd="1" destOrd="0" presId="urn:microsoft.com/office/officeart/2005/8/layout/hierarchy1"/>
    <dgm:cxn modelId="{D3D12DDD-78A9-437F-8620-3073424ADF86}" type="presParOf" srcId="{6AB32B7E-2E89-4FAA-88B3-5FB066C5E49A}" destId="{3BA93625-12D5-4647-B0C6-4063F2D1D1F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11666-7944-4549-A1F5-1CBA7DE17037}">
      <dsp:nvSpPr>
        <dsp:cNvPr id="0" name=""/>
        <dsp:cNvSpPr/>
      </dsp:nvSpPr>
      <dsp:spPr>
        <a:xfrm>
          <a:off x="1097"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6C14F02C-E20D-4A62-98F6-8207FFC15AB8}">
      <dsp:nvSpPr>
        <dsp:cNvPr id="0" name=""/>
        <dsp:cNvSpPr/>
      </dsp:nvSpPr>
      <dsp:spPr>
        <a:xfrm>
          <a:off x="139396"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Asmaa Mohamed noman</a:t>
          </a:r>
        </a:p>
      </dsp:txBody>
      <dsp:txXfrm>
        <a:off x="162545" y="2017752"/>
        <a:ext cx="1198388" cy="744078"/>
      </dsp:txXfrm>
    </dsp:sp>
    <dsp:sp modelId="{FB319527-F778-4740-9A32-3A1A708C1CB1}">
      <dsp:nvSpPr>
        <dsp:cNvPr id="0" name=""/>
        <dsp:cNvSpPr/>
      </dsp:nvSpPr>
      <dsp:spPr>
        <a:xfrm>
          <a:off x="1522381"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2773BFE-A7E6-4B1A-B74D-642DD2F86E09}">
      <dsp:nvSpPr>
        <dsp:cNvPr id="0" name=""/>
        <dsp:cNvSpPr/>
      </dsp:nvSpPr>
      <dsp:spPr>
        <a:xfrm>
          <a:off x="1660680"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Rawan ahmed abd-elghafar</a:t>
          </a:r>
        </a:p>
      </dsp:txBody>
      <dsp:txXfrm>
        <a:off x="1683829" y="2017752"/>
        <a:ext cx="1198388" cy="744078"/>
      </dsp:txXfrm>
    </dsp:sp>
    <dsp:sp modelId="{4A42F2A8-9995-4CF6-B4DF-3AEC1B4B56F0}">
      <dsp:nvSpPr>
        <dsp:cNvPr id="0" name=""/>
        <dsp:cNvSpPr/>
      </dsp:nvSpPr>
      <dsp:spPr>
        <a:xfrm>
          <a:off x="3043665"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CAF235F-D9F1-4720-BAAE-E952AFFFA460}">
      <dsp:nvSpPr>
        <dsp:cNvPr id="0" name=""/>
        <dsp:cNvSpPr/>
      </dsp:nvSpPr>
      <dsp:spPr>
        <a:xfrm>
          <a:off x="3181963"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Alaa atef saafan </a:t>
          </a:r>
        </a:p>
      </dsp:txBody>
      <dsp:txXfrm>
        <a:off x="3205112" y="2017752"/>
        <a:ext cx="1198388" cy="744078"/>
      </dsp:txXfrm>
    </dsp:sp>
    <dsp:sp modelId="{CB1BE537-E59F-401B-83FD-12B7379C20C4}">
      <dsp:nvSpPr>
        <dsp:cNvPr id="0" name=""/>
        <dsp:cNvSpPr/>
      </dsp:nvSpPr>
      <dsp:spPr>
        <a:xfrm>
          <a:off x="4564949"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1E6DEB7E-1D2B-49DA-B249-097B32251727}">
      <dsp:nvSpPr>
        <dsp:cNvPr id="0" name=""/>
        <dsp:cNvSpPr/>
      </dsp:nvSpPr>
      <dsp:spPr>
        <a:xfrm>
          <a:off x="4703247"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Aya sabry abd-elmoniem </a:t>
          </a:r>
        </a:p>
      </dsp:txBody>
      <dsp:txXfrm>
        <a:off x="4726396" y="2017752"/>
        <a:ext cx="1198388" cy="744078"/>
      </dsp:txXfrm>
    </dsp:sp>
    <dsp:sp modelId="{96FF5D0C-FDF2-4BD2-A6D2-1F17EB2C9B5A}">
      <dsp:nvSpPr>
        <dsp:cNvPr id="0" name=""/>
        <dsp:cNvSpPr/>
      </dsp:nvSpPr>
      <dsp:spPr>
        <a:xfrm>
          <a:off x="6086233"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E7663775-106B-4010-B89E-F7950D3F961A}">
      <dsp:nvSpPr>
        <dsp:cNvPr id="0" name=""/>
        <dsp:cNvSpPr/>
      </dsp:nvSpPr>
      <dsp:spPr>
        <a:xfrm>
          <a:off x="6224531"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Sara abd-Elkader</a:t>
          </a:r>
        </a:p>
      </dsp:txBody>
      <dsp:txXfrm>
        <a:off x="6247680" y="2017752"/>
        <a:ext cx="1198388" cy="744078"/>
      </dsp:txXfrm>
    </dsp:sp>
    <dsp:sp modelId="{F1AA2CCE-66A7-487E-A34D-C78CAB662F22}">
      <dsp:nvSpPr>
        <dsp:cNvPr id="0" name=""/>
        <dsp:cNvSpPr/>
      </dsp:nvSpPr>
      <dsp:spPr>
        <a:xfrm>
          <a:off x="7607517" y="1863220"/>
          <a:ext cx="1244686" cy="790376"/>
        </a:xfrm>
        <a:prstGeom prst="roundRect">
          <a:avLst>
            <a:gd name="adj" fmla="val 10000"/>
          </a:avLst>
        </a:prstGeom>
        <a:solidFill>
          <a:schemeClr val="accent1">
            <a:lumMod val="5000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314AFB68-2293-4861-AE71-B352982E7A40}">
      <dsp:nvSpPr>
        <dsp:cNvPr id="0" name=""/>
        <dsp:cNvSpPr/>
      </dsp:nvSpPr>
      <dsp:spPr>
        <a:xfrm>
          <a:off x="7745815" y="1994603"/>
          <a:ext cx="1244686" cy="7903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Maryam dawood</a:t>
          </a:r>
        </a:p>
      </dsp:txBody>
      <dsp:txXfrm>
        <a:off x="7768964" y="2017752"/>
        <a:ext cx="1198388" cy="7440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129" y="-22860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2"/>
            <a:stretch>
              <a:fillRect l="-19958" t="-9374" r="-1395" b="-11979"/>
            </a:stretch>
          </a:blipFill>
        </p:spPr>
        <p:txBody>
          <a:bodyPr/>
          <a:lstStyle/>
          <a:p>
            <a:endParaRPr lang="en-US"/>
          </a:p>
        </p:txBody>
      </p:sp>
      <p:sp>
        <p:nvSpPr>
          <p:cNvPr id="3" name="AutoShape 3"/>
          <p:cNvSpPr/>
          <p:nvPr/>
        </p:nvSpPr>
        <p:spPr>
          <a:xfrm rot="-2700000">
            <a:off x="-833657" y="-889236"/>
            <a:ext cx="8125271" cy="12915892"/>
          </a:xfrm>
          <a:prstGeom prst="rect">
            <a:avLst/>
          </a:prstGeom>
          <a:solidFill>
            <a:srgbClr val="053D57">
              <a:alpha val="89804"/>
            </a:srgbClr>
          </a:solidFill>
        </p:spPr>
        <p:txBody>
          <a:bodyPr/>
          <a:lstStyle/>
          <a:p>
            <a:endParaRPr lang="en-US"/>
          </a:p>
        </p:txBody>
      </p:sp>
      <p:sp>
        <p:nvSpPr>
          <p:cNvPr id="4" name="AutoShape 4"/>
          <p:cNvSpPr/>
          <p:nvPr/>
        </p:nvSpPr>
        <p:spPr>
          <a:xfrm rot="-2700000">
            <a:off x="3619551" y="-778313"/>
            <a:ext cx="30601" cy="3238550"/>
          </a:xfrm>
          <a:prstGeom prst="rect">
            <a:avLst/>
          </a:prstGeom>
          <a:solidFill>
            <a:srgbClr val="F8FBFD"/>
          </a:solidFill>
        </p:spPr>
        <p:txBody>
          <a:bodyPr/>
          <a:lstStyle/>
          <a:p>
            <a:endParaRPr lang="en-US"/>
          </a:p>
        </p:txBody>
      </p:sp>
      <p:sp>
        <p:nvSpPr>
          <p:cNvPr id="5" name="AutoShape 5"/>
          <p:cNvSpPr/>
          <p:nvPr/>
        </p:nvSpPr>
        <p:spPr>
          <a:xfrm rot="-2700000">
            <a:off x="6865928" y="5695925"/>
            <a:ext cx="3794866" cy="3238550"/>
          </a:xfrm>
          <a:prstGeom prst="rect">
            <a:avLst/>
          </a:prstGeom>
          <a:solidFill>
            <a:srgbClr val="F8FBFD"/>
          </a:solidFill>
        </p:spPr>
        <p:txBody>
          <a:bodyPr/>
          <a:lstStyle/>
          <a:p>
            <a:endParaRPr lang="en-US"/>
          </a:p>
        </p:txBody>
      </p:sp>
      <p:grpSp>
        <p:nvGrpSpPr>
          <p:cNvPr id="6" name="Group 6"/>
          <p:cNvGrpSpPr/>
          <p:nvPr/>
        </p:nvGrpSpPr>
        <p:grpSpPr>
          <a:xfrm>
            <a:off x="731520" y="4362332"/>
            <a:ext cx="4953223" cy="2221348"/>
            <a:chOff x="0" y="0"/>
            <a:chExt cx="6604298" cy="2961797"/>
          </a:xfrm>
        </p:grpSpPr>
        <p:sp>
          <p:nvSpPr>
            <p:cNvPr id="7" name="TextBox 7"/>
            <p:cNvSpPr txBox="1"/>
            <p:nvPr/>
          </p:nvSpPr>
          <p:spPr>
            <a:xfrm>
              <a:off x="0" y="123825"/>
              <a:ext cx="6604298" cy="2245572"/>
            </a:xfrm>
            <a:prstGeom prst="rect">
              <a:avLst/>
            </a:prstGeom>
          </p:spPr>
          <p:txBody>
            <a:bodyPr lIns="0" tIns="0" rIns="0" bIns="0" rtlCol="0" anchor="t">
              <a:spAutoFit/>
            </a:bodyPr>
            <a:lstStyle/>
            <a:p>
              <a:pPr algn="l">
                <a:lnSpc>
                  <a:spcPts val="6399"/>
                </a:lnSpc>
              </a:pPr>
              <a:r>
                <a:rPr lang="en-US" sz="6399">
                  <a:solidFill>
                    <a:srgbClr val="97BCC7"/>
                  </a:solidFill>
                  <a:latin typeface="Montserrat Classic Bold"/>
                </a:rPr>
                <a:t>ASTRO TEAM</a:t>
              </a:r>
            </a:p>
          </p:txBody>
        </p:sp>
        <p:sp>
          <p:nvSpPr>
            <p:cNvPr id="8" name="TextBox 8"/>
            <p:cNvSpPr txBox="1"/>
            <p:nvPr/>
          </p:nvSpPr>
          <p:spPr>
            <a:xfrm>
              <a:off x="1" y="2615934"/>
              <a:ext cx="6096285" cy="345863"/>
            </a:xfrm>
            <a:prstGeom prst="rect">
              <a:avLst/>
            </a:prstGeom>
          </p:spPr>
          <p:txBody>
            <a:bodyPr lIns="0" tIns="0" rIns="0" bIns="0" rtlCol="0" anchor="t">
              <a:spAutoFit/>
            </a:bodyPr>
            <a:lstStyle/>
            <a:p>
              <a:pPr algn="l">
                <a:lnSpc>
                  <a:spcPts val="2240"/>
                </a:lnSpc>
              </a:pPr>
              <a:r>
                <a:rPr lang="en-US" sz="1600" spc="16">
                  <a:solidFill>
                    <a:srgbClr val="F8FBFD"/>
                  </a:solidFill>
                  <a:latin typeface="Montserrat Classic"/>
                </a:rPr>
                <a:t>Dr. Mona Elbedwehy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7174615" y="-2589922"/>
            <a:ext cx="3554939" cy="3554243"/>
          </a:xfrm>
          <a:prstGeom prst="rect">
            <a:avLst/>
          </a:prstGeom>
          <a:solidFill>
            <a:srgbClr val="97BCC7"/>
          </a:solidFill>
        </p:spPr>
        <p:txBody>
          <a:bodyPr/>
          <a:lstStyle/>
          <a:p>
            <a:endParaRPr lang="en-US"/>
          </a:p>
        </p:txBody>
      </p:sp>
      <p:sp>
        <p:nvSpPr>
          <p:cNvPr id="3" name="AutoShape 3"/>
          <p:cNvSpPr/>
          <p:nvPr/>
        </p:nvSpPr>
        <p:spPr>
          <a:xfrm rot="-2700000">
            <a:off x="-528626" y="6055300"/>
            <a:ext cx="2520292" cy="2519799"/>
          </a:xfrm>
          <a:prstGeom prst="rect">
            <a:avLst/>
          </a:prstGeom>
          <a:solidFill>
            <a:srgbClr val="F8FBFD"/>
          </a:solidFill>
        </p:spPr>
        <p:txBody>
          <a:bodyPr/>
          <a:lstStyle/>
          <a:p>
            <a:endParaRPr lang="en-US"/>
          </a:p>
        </p:txBody>
      </p:sp>
      <p:sp>
        <p:nvSpPr>
          <p:cNvPr id="4" name="AutoShape 4"/>
          <p:cNvSpPr/>
          <p:nvPr/>
        </p:nvSpPr>
        <p:spPr>
          <a:xfrm rot="-2700000">
            <a:off x="7210580" y="-1074420"/>
            <a:ext cx="30601" cy="3238550"/>
          </a:xfrm>
          <a:prstGeom prst="rect">
            <a:avLst/>
          </a:prstGeom>
          <a:solidFill>
            <a:srgbClr val="F8FBFD"/>
          </a:solidFill>
        </p:spPr>
        <p:txBody>
          <a:bodyPr/>
          <a:lstStyle/>
          <a:p>
            <a:endParaRPr lang="en-US"/>
          </a:p>
        </p:txBody>
      </p:sp>
      <p:sp>
        <p:nvSpPr>
          <p:cNvPr id="5" name="AutoShape 5"/>
          <p:cNvSpPr/>
          <p:nvPr/>
        </p:nvSpPr>
        <p:spPr>
          <a:xfrm rot="-2700000">
            <a:off x="9693751" y="6312324"/>
            <a:ext cx="23417" cy="1909472"/>
          </a:xfrm>
          <a:prstGeom prst="rect">
            <a:avLst/>
          </a:prstGeom>
          <a:solidFill>
            <a:srgbClr val="F8FBFD"/>
          </a:solidFill>
        </p:spPr>
        <p:txBody>
          <a:bodyPr/>
          <a:lstStyle/>
          <a:p>
            <a:endParaRPr lang="en-US"/>
          </a:p>
        </p:txBody>
      </p:sp>
      <p:sp>
        <p:nvSpPr>
          <p:cNvPr id="6" name="Freeform 6"/>
          <p:cNvSpPr/>
          <p:nvPr/>
        </p:nvSpPr>
        <p:spPr>
          <a:xfrm>
            <a:off x="860483" y="2047836"/>
            <a:ext cx="3814724" cy="5267364"/>
          </a:xfrm>
          <a:custGeom>
            <a:avLst/>
            <a:gdLst/>
            <a:ahLst/>
            <a:cxnLst/>
            <a:rect l="l" t="t" r="r" b="b"/>
            <a:pathLst>
              <a:path w="3814724" h="5267364">
                <a:moveTo>
                  <a:pt x="0" y="0"/>
                </a:moveTo>
                <a:lnTo>
                  <a:pt x="3814724" y="0"/>
                </a:lnTo>
                <a:lnTo>
                  <a:pt x="3814724" y="5267364"/>
                </a:lnTo>
                <a:lnTo>
                  <a:pt x="0" y="5267364"/>
                </a:lnTo>
                <a:lnTo>
                  <a:pt x="0" y="0"/>
                </a:lnTo>
                <a:close/>
              </a:path>
            </a:pathLst>
          </a:custGeom>
          <a:blipFill>
            <a:blip r:embed="rId2"/>
            <a:stretch>
              <a:fillRect/>
            </a:stretch>
          </a:blipFill>
        </p:spPr>
        <p:txBody>
          <a:bodyPr/>
          <a:lstStyle/>
          <a:p>
            <a:endParaRPr lang="en-US"/>
          </a:p>
        </p:txBody>
      </p:sp>
      <p:sp>
        <p:nvSpPr>
          <p:cNvPr id="7" name="Freeform 7"/>
          <p:cNvSpPr/>
          <p:nvPr/>
        </p:nvSpPr>
        <p:spPr>
          <a:xfrm>
            <a:off x="5382843" y="2047836"/>
            <a:ext cx="3720076" cy="5267364"/>
          </a:xfrm>
          <a:custGeom>
            <a:avLst/>
            <a:gdLst/>
            <a:ahLst/>
            <a:cxnLst/>
            <a:rect l="l" t="t" r="r" b="b"/>
            <a:pathLst>
              <a:path w="3720076" h="5267364">
                <a:moveTo>
                  <a:pt x="0" y="0"/>
                </a:moveTo>
                <a:lnTo>
                  <a:pt x="3720076" y="0"/>
                </a:lnTo>
                <a:lnTo>
                  <a:pt x="3720076" y="5267364"/>
                </a:lnTo>
                <a:lnTo>
                  <a:pt x="0" y="5267364"/>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923064" y="683895"/>
            <a:ext cx="5319817" cy="860425"/>
          </a:xfrm>
          <a:prstGeom prst="rect">
            <a:avLst/>
          </a:prstGeom>
        </p:spPr>
        <p:txBody>
          <a:bodyPr lIns="0" tIns="0" rIns="0" bIns="0" rtlCol="0" anchor="t">
            <a:spAutoFit/>
          </a:bodyPr>
          <a:lstStyle/>
          <a:p>
            <a:pPr algn="ctr">
              <a:lnSpc>
                <a:spcPts val="3499"/>
              </a:lnSpc>
              <a:spcBef>
                <a:spcPct val="0"/>
              </a:spcBef>
            </a:pPr>
            <a:r>
              <a:rPr lang="en-US" sz="2499" spc="174">
                <a:solidFill>
                  <a:srgbClr val="FFFFFF"/>
                </a:solidFill>
                <a:latin typeface="Montserrat Classic Bold"/>
              </a:rPr>
              <a:t>THE SINGLE LAYER PERCEPTRON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4" name="Freeform 4"/>
          <p:cNvSpPr/>
          <p:nvPr/>
        </p:nvSpPr>
        <p:spPr>
          <a:xfrm>
            <a:off x="0" y="4189965"/>
            <a:ext cx="11333032" cy="3125235"/>
          </a:xfrm>
          <a:custGeom>
            <a:avLst/>
            <a:gdLst/>
            <a:ahLst/>
            <a:cxnLst/>
            <a:rect l="l" t="t" r="r" b="b"/>
            <a:pathLst>
              <a:path w="11333032" h="3125235">
                <a:moveTo>
                  <a:pt x="0" y="0"/>
                </a:moveTo>
                <a:lnTo>
                  <a:pt x="11333032" y="0"/>
                </a:lnTo>
                <a:lnTo>
                  <a:pt x="11333032" y="3125235"/>
                </a:lnTo>
                <a:lnTo>
                  <a:pt x="0" y="3125235"/>
                </a:lnTo>
                <a:lnTo>
                  <a:pt x="0" y="0"/>
                </a:lnTo>
                <a:close/>
              </a:path>
            </a:pathLst>
          </a:custGeom>
          <a:blipFill>
            <a:blip r:embed="rId2"/>
            <a:stretch>
              <a:fillRect l="-1886" t="-2610" b="-2610"/>
            </a:stretch>
          </a:blipFill>
        </p:spPr>
        <p:txBody>
          <a:bodyPr/>
          <a:lstStyle/>
          <a:p>
            <a:endParaRPr lang="en-US"/>
          </a:p>
        </p:txBody>
      </p:sp>
      <p:grpSp>
        <p:nvGrpSpPr>
          <p:cNvPr id="5" name="Group 5"/>
          <p:cNvGrpSpPr/>
          <p:nvPr/>
        </p:nvGrpSpPr>
        <p:grpSpPr>
          <a:xfrm>
            <a:off x="4856267" y="731520"/>
            <a:ext cx="4165813" cy="1450468"/>
            <a:chOff x="0" y="0"/>
            <a:chExt cx="5554418" cy="1933957"/>
          </a:xfrm>
        </p:grpSpPr>
        <p:sp>
          <p:nvSpPr>
            <p:cNvPr id="6" name="TextBox 6"/>
            <p:cNvSpPr txBox="1"/>
            <p:nvPr/>
          </p:nvSpPr>
          <p:spPr>
            <a:xfrm>
              <a:off x="645" y="0"/>
              <a:ext cx="5553773" cy="1199730"/>
            </a:xfrm>
            <a:prstGeom prst="rect">
              <a:avLst/>
            </a:prstGeom>
          </p:spPr>
          <p:txBody>
            <a:bodyPr lIns="0" tIns="0" rIns="0" bIns="0" rtlCol="0" anchor="t">
              <a:spAutoFit/>
            </a:bodyPr>
            <a:lstStyle/>
            <a:p>
              <a:pPr algn="r">
                <a:lnSpc>
                  <a:spcPts val="7680"/>
                </a:lnSpc>
              </a:pPr>
              <a:r>
                <a:rPr lang="en-US" sz="6400" spc="-64" dirty="0">
                  <a:solidFill>
                    <a:srgbClr val="F8FBFD"/>
                  </a:solidFill>
                  <a:latin typeface="Montserrat Classic Bold"/>
                </a:rPr>
                <a:t>OUTPUT</a:t>
              </a:r>
            </a:p>
          </p:txBody>
        </p:sp>
        <p:sp>
          <p:nvSpPr>
            <p:cNvPr id="7" name="TextBox 7"/>
            <p:cNvSpPr txBox="1"/>
            <p:nvPr/>
          </p:nvSpPr>
          <p:spPr>
            <a:xfrm>
              <a:off x="0" y="1487340"/>
              <a:ext cx="5554418" cy="446617"/>
            </a:xfrm>
            <a:prstGeom prst="rect">
              <a:avLst/>
            </a:prstGeom>
          </p:spPr>
          <p:txBody>
            <a:bodyPr lIns="0" tIns="0" rIns="0" bIns="0" rtlCol="0" anchor="t">
              <a:spAutoFit/>
            </a:bodyPr>
            <a:lstStyle/>
            <a:p>
              <a:pPr algn="r">
                <a:lnSpc>
                  <a:spcPts val="28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526959">
            <a:off x="4206729" y="-3621408"/>
            <a:ext cx="6737189" cy="9963913"/>
          </a:xfrm>
          <a:prstGeom prst="rect">
            <a:avLst/>
          </a:prstGeom>
          <a:solidFill>
            <a:srgbClr val="F8FBFD"/>
          </a:solidFill>
        </p:spPr>
        <p:txBody>
          <a:bodyPr/>
          <a:lstStyle/>
          <a:p>
            <a:endParaRPr lang="en-US"/>
          </a:p>
        </p:txBody>
      </p:sp>
      <p:sp>
        <p:nvSpPr>
          <p:cNvPr id="3" name="AutoShape 3"/>
          <p:cNvSpPr/>
          <p:nvPr/>
        </p:nvSpPr>
        <p:spPr>
          <a:xfrm rot="-2526959">
            <a:off x="3603116" y="-1670742"/>
            <a:ext cx="29942" cy="8575359"/>
          </a:xfrm>
          <a:prstGeom prst="rect">
            <a:avLst/>
          </a:prstGeom>
          <a:solidFill>
            <a:srgbClr val="F8FBFD"/>
          </a:solidFill>
        </p:spPr>
        <p:txBody>
          <a:bodyPr/>
          <a:lstStyle/>
          <a:p>
            <a:endParaRPr lang="en-US"/>
          </a:p>
        </p:txBody>
      </p:sp>
      <p:sp>
        <p:nvSpPr>
          <p:cNvPr id="4" name="Freeform 4"/>
          <p:cNvSpPr/>
          <p:nvPr/>
        </p:nvSpPr>
        <p:spPr>
          <a:xfrm>
            <a:off x="5638968" y="1973789"/>
            <a:ext cx="3739276" cy="5208132"/>
          </a:xfrm>
          <a:custGeom>
            <a:avLst/>
            <a:gdLst/>
            <a:ahLst/>
            <a:cxnLst/>
            <a:rect l="l" t="t" r="r" b="b"/>
            <a:pathLst>
              <a:path w="3739276" h="5208132">
                <a:moveTo>
                  <a:pt x="0" y="0"/>
                </a:moveTo>
                <a:lnTo>
                  <a:pt x="3739276" y="0"/>
                </a:lnTo>
                <a:lnTo>
                  <a:pt x="3739276" y="5208132"/>
                </a:lnTo>
                <a:lnTo>
                  <a:pt x="0" y="5208132"/>
                </a:lnTo>
                <a:lnTo>
                  <a:pt x="0" y="0"/>
                </a:lnTo>
                <a:close/>
              </a:path>
            </a:pathLst>
          </a:custGeom>
          <a:blipFill>
            <a:blip r:embed="rId2"/>
            <a:stretch>
              <a:fillRect/>
            </a:stretch>
          </a:blipFill>
        </p:spPr>
        <p:txBody>
          <a:bodyPr/>
          <a:lstStyle/>
          <a:p>
            <a:endParaRPr lang="en-US"/>
          </a:p>
        </p:txBody>
      </p:sp>
      <p:sp>
        <p:nvSpPr>
          <p:cNvPr id="5" name="Freeform 5"/>
          <p:cNvSpPr/>
          <p:nvPr/>
        </p:nvSpPr>
        <p:spPr>
          <a:xfrm>
            <a:off x="149049" y="1931748"/>
            <a:ext cx="5232660" cy="5208132"/>
          </a:xfrm>
          <a:custGeom>
            <a:avLst/>
            <a:gdLst/>
            <a:ahLst/>
            <a:cxnLst/>
            <a:rect l="l" t="t" r="r" b="b"/>
            <a:pathLst>
              <a:path w="5232660" h="5208132">
                <a:moveTo>
                  <a:pt x="0" y="0"/>
                </a:moveTo>
                <a:lnTo>
                  <a:pt x="5232660" y="0"/>
                </a:lnTo>
                <a:lnTo>
                  <a:pt x="5232660" y="5208132"/>
                </a:lnTo>
                <a:lnTo>
                  <a:pt x="0" y="5208132"/>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958947" y="383468"/>
            <a:ext cx="4795733" cy="466725"/>
          </a:xfrm>
          <a:prstGeom prst="rect">
            <a:avLst/>
          </a:prstGeom>
        </p:spPr>
        <p:txBody>
          <a:bodyPr lIns="0" tIns="0" rIns="0" bIns="0" rtlCol="0" anchor="t">
            <a:spAutoFit/>
          </a:bodyPr>
          <a:lstStyle/>
          <a:p>
            <a:pPr algn="r">
              <a:lnSpc>
                <a:spcPts val="3600"/>
              </a:lnSpc>
            </a:pPr>
            <a:r>
              <a:rPr lang="en-US" sz="3000">
                <a:solidFill>
                  <a:srgbClr val="053D57"/>
                </a:solidFill>
                <a:latin typeface="Montserrat Classic Bold"/>
              </a:rPr>
              <a:t>AdaptiveLinearNeuron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3431878" y="-3663072"/>
            <a:ext cx="7170640" cy="11681922"/>
          </a:xfrm>
          <a:prstGeom prst="rect">
            <a:avLst/>
          </a:prstGeom>
          <a:solidFill>
            <a:srgbClr val="053D57"/>
          </a:solidFill>
        </p:spPr>
        <p:txBody>
          <a:bodyPr/>
          <a:lstStyle/>
          <a:p>
            <a:endParaRPr lang="en-US"/>
          </a:p>
        </p:txBody>
      </p:sp>
      <p:sp>
        <p:nvSpPr>
          <p:cNvPr id="3" name="AutoShape 3"/>
          <p:cNvSpPr/>
          <p:nvPr/>
        </p:nvSpPr>
        <p:spPr>
          <a:xfrm rot="-2700000">
            <a:off x="-534759" y="-1094679"/>
            <a:ext cx="2189786" cy="2189358"/>
          </a:xfrm>
          <a:prstGeom prst="rect">
            <a:avLst/>
          </a:prstGeom>
          <a:solidFill>
            <a:srgbClr val="F8FBFD"/>
          </a:solidFill>
        </p:spPr>
        <p:txBody>
          <a:bodyPr/>
          <a:lstStyle/>
          <a:p>
            <a:endParaRPr lang="en-US"/>
          </a:p>
        </p:txBody>
      </p:sp>
      <p:sp>
        <p:nvSpPr>
          <p:cNvPr id="4" name="AutoShape 4"/>
          <p:cNvSpPr/>
          <p:nvPr/>
        </p:nvSpPr>
        <p:spPr>
          <a:xfrm rot="-2700000">
            <a:off x="530408" y="268527"/>
            <a:ext cx="3554939" cy="26798"/>
          </a:xfrm>
          <a:prstGeom prst="rect">
            <a:avLst/>
          </a:prstGeom>
          <a:solidFill>
            <a:srgbClr val="97BCC7"/>
          </a:solidFill>
        </p:spPr>
        <p:txBody>
          <a:bodyPr/>
          <a:lstStyle/>
          <a:p>
            <a:endParaRPr lang="en-US"/>
          </a:p>
        </p:txBody>
      </p:sp>
      <p:sp>
        <p:nvSpPr>
          <p:cNvPr id="5" name="AutoShape 5"/>
          <p:cNvSpPr/>
          <p:nvPr/>
        </p:nvSpPr>
        <p:spPr>
          <a:xfrm rot="-2700000">
            <a:off x="9876631" y="6493068"/>
            <a:ext cx="23417" cy="1909472"/>
          </a:xfrm>
          <a:prstGeom prst="rect">
            <a:avLst/>
          </a:prstGeom>
          <a:solidFill>
            <a:srgbClr val="F8FBFD"/>
          </a:solidFill>
        </p:spPr>
        <p:txBody>
          <a:bodyPr/>
          <a:lstStyle/>
          <a:p>
            <a:endParaRPr lang="en-US"/>
          </a:p>
        </p:txBody>
      </p:sp>
      <p:sp>
        <p:nvSpPr>
          <p:cNvPr id="6" name="Freeform 6"/>
          <p:cNvSpPr/>
          <p:nvPr/>
        </p:nvSpPr>
        <p:spPr>
          <a:xfrm>
            <a:off x="1190913" y="2177889"/>
            <a:ext cx="7061245" cy="5137311"/>
          </a:xfrm>
          <a:custGeom>
            <a:avLst/>
            <a:gdLst/>
            <a:ahLst/>
            <a:cxnLst/>
            <a:rect l="l" t="t" r="r" b="b"/>
            <a:pathLst>
              <a:path w="7061245" h="5137311">
                <a:moveTo>
                  <a:pt x="0" y="0"/>
                </a:moveTo>
                <a:lnTo>
                  <a:pt x="7061245" y="0"/>
                </a:lnTo>
                <a:lnTo>
                  <a:pt x="7061245" y="5137311"/>
                </a:lnTo>
                <a:lnTo>
                  <a:pt x="0" y="5137311"/>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51810" y="1050421"/>
            <a:ext cx="5041761" cy="466474"/>
          </a:xfrm>
          <a:prstGeom prst="rect">
            <a:avLst/>
          </a:prstGeom>
        </p:spPr>
        <p:txBody>
          <a:bodyPr lIns="0" tIns="0" rIns="0" bIns="0" rtlCol="0" anchor="t">
            <a:spAutoFit/>
          </a:bodyPr>
          <a:lstStyle/>
          <a:p>
            <a:pPr algn="r">
              <a:lnSpc>
                <a:spcPts val="4059"/>
              </a:lnSpc>
            </a:pPr>
            <a:r>
              <a:rPr lang="en-US" sz="2899" spc="202" dirty="0">
                <a:solidFill>
                  <a:srgbClr val="F8FBFD"/>
                </a:solidFill>
                <a:latin typeface="Montserrat Classic Bold"/>
              </a:rPr>
              <a:t>OUTPUT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526959">
            <a:off x="4206729" y="-3621408"/>
            <a:ext cx="6737189" cy="9963913"/>
          </a:xfrm>
          <a:prstGeom prst="rect">
            <a:avLst/>
          </a:prstGeom>
          <a:solidFill>
            <a:srgbClr val="F8FBFD"/>
          </a:solidFill>
        </p:spPr>
        <p:txBody>
          <a:bodyPr/>
          <a:lstStyle/>
          <a:p>
            <a:endParaRPr lang="en-US"/>
          </a:p>
        </p:txBody>
      </p:sp>
      <p:sp>
        <p:nvSpPr>
          <p:cNvPr id="3" name="AutoShape 3"/>
          <p:cNvSpPr/>
          <p:nvPr/>
        </p:nvSpPr>
        <p:spPr>
          <a:xfrm rot="-2526959">
            <a:off x="3603116" y="-1670742"/>
            <a:ext cx="29942" cy="8575359"/>
          </a:xfrm>
          <a:prstGeom prst="rect">
            <a:avLst/>
          </a:prstGeom>
          <a:solidFill>
            <a:srgbClr val="F8FBFD"/>
          </a:solidFill>
        </p:spPr>
        <p:txBody>
          <a:bodyPr/>
          <a:lstStyle/>
          <a:p>
            <a:endParaRPr lang="en-US"/>
          </a:p>
        </p:txBody>
      </p:sp>
      <p:sp>
        <p:nvSpPr>
          <p:cNvPr id="4" name="Freeform 4"/>
          <p:cNvSpPr/>
          <p:nvPr/>
        </p:nvSpPr>
        <p:spPr>
          <a:xfrm>
            <a:off x="379462" y="2021657"/>
            <a:ext cx="3735690" cy="5012247"/>
          </a:xfrm>
          <a:custGeom>
            <a:avLst/>
            <a:gdLst/>
            <a:ahLst/>
            <a:cxnLst/>
            <a:rect l="l" t="t" r="r" b="b"/>
            <a:pathLst>
              <a:path w="3735690" h="5012247">
                <a:moveTo>
                  <a:pt x="0" y="0"/>
                </a:moveTo>
                <a:lnTo>
                  <a:pt x="3735690" y="0"/>
                </a:lnTo>
                <a:lnTo>
                  <a:pt x="3735690" y="5012247"/>
                </a:lnTo>
                <a:lnTo>
                  <a:pt x="0" y="5012247"/>
                </a:lnTo>
                <a:lnTo>
                  <a:pt x="0" y="0"/>
                </a:lnTo>
                <a:close/>
              </a:path>
            </a:pathLst>
          </a:custGeom>
          <a:blipFill>
            <a:blip r:embed="rId2"/>
            <a:stretch>
              <a:fillRect/>
            </a:stretch>
          </a:blipFill>
        </p:spPr>
        <p:txBody>
          <a:bodyPr/>
          <a:lstStyle/>
          <a:p>
            <a:endParaRPr lang="en-US"/>
          </a:p>
        </p:txBody>
      </p:sp>
      <p:sp>
        <p:nvSpPr>
          <p:cNvPr id="5" name="Freeform 5"/>
          <p:cNvSpPr/>
          <p:nvPr/>
        </p:nvSpPr>
        <p:spPr>
          <a:xfrm>
            <a:off x="4472548" y="2056558"/>
            <a:ext cx="5146206" cy="4977346"/>
          </a:xfrm>
          <a:custGeom>
            <a:avLst/>
            <a:gdLst/>
            <a:ahLst/>
            <a:cxnLst/>
            <a:rect l="l" t="t" r="r" b="b"/>
            <a:pathLst>
              <a:path w="5146206" h="4977346">
                <a:moveTo>
                  <a:pt x="0" y="0"/>
                </a:moveTo>
                <a:lnTo>
                  <a:pt x="5146206" y="0"/>
                </a:lnTo>
                <a:lnTo>
                  <a:pt x="5146206" y="4977346"/>
                </a:lnTo>
                <a:lnTo>
                  <a:pt x="0" y="4977346"/>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440441" y="469582"/>
            <a:ext cx="4064213" cy="561975"/>
          </a:xfrm>
          <a:prstGeom prst="rect">
            <a:avLst/>
          </a:prstGeom>
        </p:spPr>
        <p:txBody>
          <a:bodyPr lIns="0" tIns="0" rIns="0" bIns="0" rtlCol="0" anchor="t">
            <a:spAutoFit/>
          </a:bodyPr>
          <a:lstStyle/>
          <a:p>
            <a:pPr algn="r">
              <a:lnSpc>
                <a:spcPts val="4439"/>
              </a:lnSpc>
            </a:pPr>
            <a:r>
              <a:rPr lang="en-US" sz="3699">
                <a:solidFill>
                  <a:srgbClr val="053D57"/>
                </a:solidFill>
                <a:latin typeface="Montserrat Classic Bold"/>
              </a:rPr>
              <a:t>ADALINE 2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51555" y="-1094679"/>
            <a:ext cx="2189786" cy="2189358"/>
          </a:xfrm>
          <a:prstGeom prst="rect">
            <a:avLst/>
          </a:prstGeom>
          <a:solidFill>
            <a:srgbClr val="97BCC7"/>
          </a:solidFill>
        </p:spPr>
        <p:txBody>
          <a:bodyPr/>
          <a:lstStyle/>
          <a:p>
            <a:endParaRPr lang="en-US"/>
          </a:p>
        </p:txBody>
      </p:sp>
      <p:sp>
        <p:nvSpPr>
          <p:cNvPr id="3" name="AutoShape 3"/>
          <p:cNvSpPr/>
          <p:nvPr/>
        </p:nvSpPr>
        <p:spPr>
          <a:xfrm rot="-2700000">
            <a:off x="1244439" y="217741"/>
            <a:ext cx="3554939" cy="26798"/>
          </a:xfrm>
          <a:prstGeom prst="rect">
            <a:avLst/>
          </a:prstGeom>
          <a:solidFill>
            <a:srgbClr val="F8FBFD"/>
          </a:solidFill>
        </p:spPr>
        <p:txBody>
          <a:bodyPr/>
          <a:lstStyle/>
          <a:p>
            <a:endParaRPr lang="en-US"/>
          </a:p>
        </p:txBody>
      </p:sp>
      <p:sp>
        <p:nvSpPr>
          <p:cNvPr id="4" name="AutoShape 4"/>
          <p:cNvSpPr/>
          <p:nvPr/>
        </p:nvSpPr>
        <p:spPr>
          <a:xfrm rot="-2700000">
            <a:off x="9180201" y="5818999"/>
            <a:ext cx="23417" cy="1909472"/>
          </a:xfrm>
          <a:prstGeom prst="rect">
            <a:avLst/>
          </a:prstGeom>
          <a:solidFill>
            <a:srgbClr val="97BCC7"/>
          </a:solidFill>
        </p:spPr>
        <p:txBody>
          <a:bodyPr/>
          <a:lstStyle/>
          <a:p>
            <a:endParaRPr lang="en-US"/>
          </a:p>
        </p:txBody>
      </p:sp>
      <p:sp>
        <p:nvSpPr>
          <p:cNvPr id="5" name="AutoShape 5"/>
          <p:cNvSpPr/>
          <p:nvPr/>
        </p:nvSpPr>
        <p:spPr>
          <a:xfrm rot="-2700000">
            <a:off x="8924097" y="4840774"/>
            <a:ext cx="1902383" cy="1902011"/>
          </a:xfrm>
          <a:prstGeom prst="rect">
            <a:avLst/>
          </a:prstGeom>
          <a:solidFill>
            <a:srgbClr val="F8FBFD"/>
          </a:solidFill>
        </p:spPr>
        <p:txBody>
          <a:bodyPr/>
          <a:lstStyle/>
          <a:p>
            <a:endParaRPr lang="en-US"/>
          </a:p>
        </p:txBody>
      </p:sp>
      <p:sp>
        <p:nvSpPr>
          <p:cNvPr id="6" name="Freeform 6"/>
          <p:cNvSpPr/>
          <p:nvPr/>
        </p:nvSpPr>
        <p:spPr>
          <a:xfrm>
            <a:off x="429000" y="469842"/>
            <a:ext cx="3427689" cy="6643187"/>
          </a:xfrm>
          <a:custGeom>
            <a:avLst/>
            <a:gdLst/>
            <a:ahLst/>
            <a:cxnLst/>
            <a:rect l="l" t="t" r="r" b="b"/>
            <a:pathLst>
              <a:path w="3427689" h="6643187">
                <a:moveTo>
                  <a:pt x="0" y="0"/>
                </a:moveTo>
                <a:lnTo>
                  <a:pt x="3427688" y="0"/>
                </a:lnTo>
                <a:lnTo>
                  <a:pt x="3427688" y="6643188"/>
                </a:lnTo>
                <a:lnTo>
                  <a:pt x="0" y="6643188"/>
                </a:lnTo>
                <a:lnTo>
                  <a:pt x="0" y="0"/>
                </a:lnTo>
                <a:close/>
              </a:path>
            </a:pathLst>
          </a:custGeom>
          <a:blipFill>
            <a:blip r:embed="rId2"/>
            <a:stretch>
              <a:fillRect/>
            </a:stretch>
          </a:blipFill>
        </p:spPr>
        <p:txBody>
          <a:bodyPr/>
          <a:lstStyle/>
          <a:p>
            <a:endParaRPr lang="en-US"/>
          </a:p>
        </p:txBody>
      </p:sp>
      <p:sp>
        <p:nvSpPr>
          <p:cNvPr id="7" name="Freeform 7"/>
          <p:cNvSpPr/>
          <p:nvPr/>
        </p:nvSpPr>
        <p:spPr>
          <a:xfrm>
            <a:off x="4288244" y="2940609"/>
            <a:ext cx="5148726" cy="4172420"/>
          </a:xfrm>
          <a:custGeom>
            <a:avLst/>
            <a:gdLst/>
            <a:ahLst/>
            <a:cxnLst/>
            <a:rect l="l" t="t" r="r" b="b"/>
            <a:pathLst>
              <a:path w="5148726" h="4172420">
                <a:moveTo>
                  <a:pt x="0" y="0"/>
                </a:moveTo>
                <a:lnTo>
                  <a:pt x="5148725" y="0"/>
                </a:lnTo>
                <a:lnTo>
                  <a:pt x="5148725" y="4172421"/>
                </a:lnTo>
                <a:lnTo>
                  <a:pt x="0" y="4172421"/>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2794710" y="1213696"/>
            <a:ext cx="5253401" cy="659606"/>
          </a:xfrm>
          <a:prstGeom prst="rect">
            <a:avLst/>
          </a:prstGeom>
        </p:spPr>
        <p:txBody>
          <a:bodyPr lIns="0" tIns="0" rIns="0" bIns="0" rtlCol="0" anchor="t">
            <a:spAutoFit/>
          </a:bodyPr>
          <a:lstStyle/>
          <a:p>
            <a:pPr algn="r">
              <a:lnSpc>
                <a:spcPts val="5120"/>
              </a:lnSpc>
            </a:pPr>
            <a:r>
              <a:rPr lang="en-US" sz="4266" spc="-42" dirty="0">
                <a:solidFill>
                  <a:srgbClr val="F8FBFD"/>
                </a:solidFill>
                <a:latin typeface="Montserrat Classic Bold"/>
              </a:rPr>
              <a: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722425" y="-2675492"/>
            <a:ext cx="3554939" cy="3554243"/>
          </a:xfrm>
          <a:prstGeom prst="rect">
            <a:avLst/>
          </a:prstGeom>
          <a:solidFill>
            <a:srgbClr val="97BCC7"/>
          </a:solidFill>
        </p:spPr>
        <p:txBody>
          <a:bodyPr/>
          <a:lstStyle/>
          <a:p>
            <a:endParaRPr lang="en-US"/>
          </a:p>
        </p:txBody>
      </p:sp>
      <p:sp>
        <p:nvSpPr>
          <p:cNvPr id="3" name="AutoShape 3"/>
          <p:cNvSpPr/>
          <p:nvPr/>
        </p:nvSpPr>
        <p:spPr>
          <a:xfrm rot="-2700000">
            <a:off x="8294685" y="436970"/>
            <a:ext cx="3554939" cy="26798"/>
          </a:xfrm>
          <a:prstGeom prst="rect">
            <a:avLst/>
          </a:prstGeom>
          <a:solidFill>
            <a:srgbClr val="F8FBFD"/>
          </a:solidFill>
        </p:spPr>
        <p:txBody>
          <a:bodyPr/>
          <a:lstStyle/>
          <a:p>
            <a:endParaRPr lang="en-US"/>
          </a:p>
        </p:txBody>
      </p:sp>
      <p:sp>
        <p:nvSpPr>
          <p:cNvPr id="4" name="AutoShape 4"/>
          <p:cNvSpPr/>
          <p:nvPr/>
        </p:nvSpPr>
        <p:spPr>
          <a:xfrm rot="-2700000">
            <a:off x="-785282" y="5094899"/>
            <a:ext cx="1097664" cy="1097449"/>
          </a:xfrm>
          <a:prstGeom prst="rect">
            <a:avLst/>
          </a:prstGeom>
          <a:solidFill>
            <a:srgbClr val="F8FBFD"/>
          </a:solidFill>
        </p:spPr>
        <p:txBody>
          <a:bodyPr/>
          <a:lstStyle/>
          <a:p>
            <a:endParaRPr lang="en-US"/>
          </a:p>
        </p:txBody>
      </p:sp>
      <p:sp>
        <p:nvSpPr>
          <p:cNvPr id="5" name="AutoShape 5"/>
          <p:cNvSpPr/>
          <p:nvPr/>
        </p:nvSpPr>
        <p:spPr>
          <a:xfrm rot="-2700000">
            <a:off x="-753471" y="6441228"/>
            <a:ext cx="1514362" cy="26935"/>
          </a:xfrm>
          <a:prstGeom prst="rect">
            <a:avLst/>
          </a:prstGeom>
          <a:solidFill>
            <a:srgbClr val="97BCC7"/>
          </a:solidFill>
        </p:spPr>
        <p:txBody>
          <a:bodyPr/>
          <a:lstStyle/>
          <a:p>
            <a:endParaRPr lang="en-US"/>
          </a:p>
        </p:txBody>
      </p:sp>
      <p:sp>
        <p:nvSpPr>
          <p:cNvPr id="6" name="Freeform 6"/>
          <p:cNvSpPr/>
          <p:nvPr/>
        </p:nvSpPr>
        <p:spPr>
          <a:xfrm>
            <a:off x="0" y="2328575"/>
            <a:ext cx="5343979" cy="4986625"/>
          </a:xfrm>
          <a:custGeom>
            <a:avLst/>
            <a:gdLst/>
            <a:ahLst/>
            <a:cxnLst/>
            <a:rect l="l" t="t" r="r" b="b"/>
            <a:pathLst>
              <a:path w="5343979" h="4986625">
                <a:moveTo>
                  <a:pt x="0" y="0"/>
                </a:moveTo>
                <a:lnTo>
                  <a:pt x="5343979" y="0"/>
                </a:lnTo>
                <a:lnTo>
                  <a:pt x="5343979" y="4986625"/>
                </a:lnTo>
                <a:lnTo>
                  <a:pt x="0" y="4986625"/>
                </a:lnTo>
                <a:lnTo>
                  <a:pt x="0" y="0"/>
                </a:lnTo>
                <a:close/>
              </a:path>
            </a:pathLst>
          </a:custGeom>
          <a:blipFill>
            <a:blip r:embed="rId2"/>
            <a:stretch>
              <a:fillRect l="-3489" r="-4994"/>
            </a:stretch>
          </a:blipFill>
        </p:spPr>
        <p:txBody>
          <a:bodyPr/>
          <a:lstStyle/>
          <a:p>
            <a:endParaRPr lang="en-US"/>
          </a:p>
        </p:txBody>
      </p:sp>
      <p:sp>
        <p:nvSpPr>
          <p:cNvPr id="7" name="Freeform 7"/>
          <p:cNvSpPr/>
          <p:nvPr/>
        </p:nvSpPr>
        <p:spPr>
          <a:xfrm>
            <a:off x="5105760" y="2328575"/>
            <a:ext cx="5110392" cy="4986625"/>
          </a:xfrm>
          <a:custGeom>
            <a:avLst/>
            <a:gdLst/>
            <a:ahLst/>
            <a:cxnLst/>
            <a:rect l="l" t="t" r="r" b="b"/>
            <a:pathLst>
              <a:path w="5110392" h="4986625">
                <a:moveTo>
                  <a:pt x="0" y="0"/>
                </a:moveTo>
                <a:lnTo>
                  <a:pt x="5110392" y="0"/>
                </a:lnTo>
                <a:lnTo>
                  <a:pt x="5110392" y="4986625"/>
                </a:lnTo>
                <a:lnTo>
                  <a:pt x="0" y="4986625"/>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731520" y="795881"/>
            <a:ext cx="4028231" cy="521336"/>
          </a:xfrm>
          <a:prstGeom prst="rect">
            <a:avLst/>
          </a:prstGeom>
        </p:spPr>
        <p:txBody>
          <a:bodyPr lIns="0" tIns="0" rIns="0" bIns="0" rtlCol="0" anchor="t">
            <a:spAutoFit/>
          </a:bodyPr>
          <a:lstStyle/>
          <a:p>
            <a:pPr algn="l">
              <a:lnSpc>
                <a:spcPts val="4339"/>
              </a:lnSpc>
            </a:pPr>
            <a:r>
              <a:rPr lang="en-US" sz="3099" spc="216">
                <a:solidFill>
                  <a:srgbClr val="F8FBFD"/>
                </a:solidFill>
                <a:latin typeface="Montserrat Classic Bold"/>
              </a:rPr>
              <a:t>MADALINE  (MRI)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2813697" y="-3045224"/>
            <a:ext cx="5888081" cy="5413924"/>
          </a:xfrm>
          <a:prstGeom prst="rect">
            <a:avLst/>
          </a:prstGeom>
          <a:solidFill>
            <a:srgbClr val="053D57">
              <a:alpha val="49804"/>
            </a:srgbClr>
          </a:solidFill>
        </p:spPr>
        <p:txBody>
          <a:bodyPr/>
          <a:lstStyle/>
          <a:p>
            <a:endParaRPr lang="en-US"/>
          </a:p>
        </p:txBody>
      </p:sp>
      <p:sp>
        <p:nvSpPr>
          <p:cNvPr id="3" name="AutoShape 3"/>
          <p:cNvSpPr/>
          <p:nvPr/>
        </p:nvSpPr>
        <p:spPr>
          <a:xfrm>
            <a:off x="4886456" y="-156776"/>
            <a:ext cx="5009384" cy="6689656"/>
          </a:xfrm>
          <a:prstGeom prst="rect">
            <a:avLst/>
          </a:prstGeom>
          <a:solidFill>
            <a:srgbClr val="F8FBFD"/>
          </a:solidFill>
        </p:spPr>
        <p:txBody>
          <a:bodyPr/>
          <a:lstStyle/>
          <a:p>
            <a:endParaRPr lang="en-US"/>
          </a:p>
        </p:txBody>
      </p:sp>
      <p:sp>
        <p:nvSpPr>
          <p:cNvPr id="4" name="AutoShape 4"/>
          <p:cNvSpPr/>
          <p:nvPr/>
        </p:nvSpPr>
        <p:spPr>
          <a:xfrm rot="-2700000">
            <a:off x="107284" y="800991"/>
            <a:ext cx="4319572" cy="23619"/>
          </a:xfrm>
          <a:prstGeom prst="rect">
            <a:avLst/>
          </a:prstGeom>
          <a:solidFill>
            <a:srgbClr val="053D57"/>
          </a:solidFill>
        </p:spPr>
        <p:txBody>
          <a:bodyPr/>
          <a:lstStyle/>
          <a:p>
            <a:endParaRPr lang="en-US"/>
          </a:p>
        </p:txBody>
      </p:sp>
      <p:sp>
        <p:nvSpPr>
          <p:cNvPr id="5" name="Freeform 5"/>
          <p:cNvSpPr/>
          <p:nvPr/>
        </p:nvSpPr>
        <p:spPr>
          <a:xfrm>
            <a:off x="1799544" y="3433921"/>
            <a:ext cx="7916388" cy="3881279"/>
          </a:xfrm>
          <a:custGeom>
            <a:avLst/>
            <a:gdLst/>
            <a:ahLst/>
            <a:cxnLst/>
            <a:rect l="l" t="t" r="r" b="b"/>
            <a:pathLst>
              <a:path w="7916388" h="3881279">
                <a:moveTo>
                  <a:pt x="0" y="0"/>
                </a:moveTo>
                <a:lnTo>
                  <a:pt x="7916388" y="0"/>
                </a:lnTo>
                <a:lnTo>
                  <a:pt x="7916388" y="3881279"/>
                </a:lnTo>
                <a:lnTo>
                  <a:pt x="0" y="388127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34963" y="2635151"/>
            <a:ext cx="4064213" cy="474489"/>
          </a:xfrm>
          <a:prstGeom prst="rect">
            <a:avLst/>
          </a:prstGeom>
        </p:spPr>
        <p:txBody>
          <a:bodyPr lIns="0" tIns="0" rIns="0" bIns="0" rtlCol="0" anchor="t">
            <a:spAutoFit/>
          </a:bodyPr>
          <a:lstStyle/>
          <a:p>
            <a:pPr algn="l">
              <a:lnSpc>
                <a:spcPts val="3719"/>
              </a:lnSpc>
            </a:pPr>
            <a:r>
              <a:rPr lang="en-US" sz="3099" dirty="0">
                <a:solidFill>
                  <a:srgbClr val="053D57"/>
                </a:solidFill>
                <a:latin typeface="Montserrat Classic Bold"/>
              </a:rPr>
              <a:t>OUTPUT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12731" y="6064621"/>
            <a:ext cx="1198234" cy="1198000"/>
          </a:xfrm>
          <a:prstGeom prst="rect">
            <a:avLst/>
          </a:prstGeom>
          <a:solidFill>
            <a:srgbClr val="97BCC7"/>
          </a:solidFill>
        </p:spPr>
        <p:txBody>
          <a:bodyPr/>
          <a:lstStyle/>
          <a:p>
            <a:endParaRPr lang="en-US"/>
          </a:p>
        </p:txBody>
      </p:sp>
      <p:sp>
        <p:nvSpPr>
          <p:cNvPr id="3" name="AutoShape 3"/>
          <p:cNvSpPr/>
          <p:nvPr/>
        </p:nvSpPr>
        <p:spPr>
          <a:xfrm rot="-2700000">
            <a:off x="8385788" y="-100412"/>
            <a:ext cx="2281300" cy="3116231"/>
          </a:xfrm>
          <a:prstGeom prst="rect">
            <a:avLst/>
          </a:prstGeom>
          <a:solidFill>
            <a:srgbClr val="F8FBFD"/>
          </a:solidFill>
        </p:spPr>
        <p:txBody>
          <a:bodyPr/>
          <a:lstStyle/>
          <a:p>
            <a:endParaRPr lang="en-US"/>
          </a:p>
        </p:txBody>
      </p:sp>
      <p:sp>
        <p:nvSpPr>
          <p:cNvPr id="4" name="AutoShape 4"/>
          <p:cNvSpPr/>
          <p:nvPr/>
        </p:nvSpPr>
        <p:spPr>
          <a:xfrm rot="-2700000">
            <a:off x="-327464" y="7306844"/>
            <a:ext cx="1514362" cy="26935"/>
          </a:xfrm>
          <a:prstGeom prst="rect">
            <a:avLst/>
          </a:prstGeom>
          <a:solidFill>
            <a:srgbClr val="F8FBFD"/>
          </a:solidFill>
        </p:spPr>
        <p:txBody>
          <a:bodyPr/>
          <a:lstStyle/>
          <a:p>
            <a:endParaRPr lang="en-US"/>
          </a:p>
        </p:txBody>
      </p:sp>
      <p:sp>
        <p:nvSpPr>
          <p:cNvPr id="5" name="AutoShape 5"/>
          <p:cNvSpPr/>
          <p:nvPr/>
        </p:nvSpPr>
        <p:spPr>
          <a:xfrm rot="-2700000">
            <a:off x="8850643" y="1124923"/>
            <a:ext cx="9525" cy="3733429"/>
          </a:xfrm>
          <a:prstGeom prst="rect">
            <a:avLst/>
          </a:prstGeom>
          <a:solidFill>
            <a:srgbClr val="97BCC7"/>
          </a:solidFill>
        </p:spPr>
        <p:txBody>
          <a:bodyPr/>
          <a:lstStyle/>
          <a:p>
            <a:endParaRPr lang="en-US"/>
          </a:p>
        </p:txBody>
      </p:sp>
      <p:sp>
        <p:nvSpPr>
          <p:cNvPr id="6" name="Freeform 6"/>
          <p:cNvSpPr/>
          <p:nvPr/>
        </p:nvSpPr>
        <p:spPr>
          <a:xfrm>
            <a:off x="429716" y="804428"/>
            <a:ext cx="2532755" cy="5123183"/>
          </a:xfrm>
          <a:custGeom>
            <a:avLst/>
            <a:gdLst/>
            <a:ahLst/>
            <a:cxnLst/>
            <a:rect l="l" t="t" r="r" b="b"/>
            <a:pathLst>
              <a:path w="2532755" h="5123183">
                <a:moveTo>
                  <a:pt x="0" y="0"/>
                </a:moveTo>
                <a:lnTo>
                  <a:pt x="2532756" y="0"/>
                </a:lnTo>
                <a:lnTo>
                  <a:pt x="2532756" y="5123183"/>
                </a:lnTo>
                <a:lnTo>
                  <a:pt x="0" y="5123183"/>
                </a:lnTo>
                <a:lnTo>
                  <a:pt x="0" y="0"/>
                </a:lnTo>
                <a:close/>
              </a:path>
            </a:pathLst>
          </a:custGeom>
          <a:blipFill>
            <a:blip r:embed="rId2"/>
            <a:stretch>
              <a:fillRect r="-2086"/>
            </a:stretch>
          </a:blipFill>
        </p:spPr>
        <p:txBody>
          <a:bodyPr/>
          <a:lstStyle/>
          <a:p>
            <a:endParaRPr lang="en-US"/>
          </a:p>
        </p:txBody>
      </p:sp>
      <p:sp>
        <p:nvSpPr>
          <p:cNvPr id="7" name="Freeform 7"/>
          <p:cNvSpPr/>
          <p:nvPr/>
        </p:nvSpPr>
        <p:spPr>
          <a:xfrm>
            <a:off x="2050551" y="5927611"/>
            <a:ext cx="7475886" cy="1312138"/>
          </a:xfrm>
          <a:custGeom>
            <a:avLst/>
            <a:gdLst/>
            <a:ahLst/>
            <a:cxnLst/>
            <a:rect l="l" t="t" r="r" b="b"/>
            <a:pathLst>
              <a:path w="7475886" h="1312138">
                <a:moveTo>
                  <a:pt x="0" y="0"/>
                </a:moveTo>
                <a:lnTo>
                  <a:pt x="7475887" y="0"/>
                </a:lnTo>
                <a:lnTo>
                  <a:pt x="7475887" y="1312138"/>
                </a:lnTo>
                <a:lnTo>
                  <a:pt x="0" y="1312138"/>
                </a:lnTo>
                <a:lnTo>
                  <a:pt x="0" y="0"/>
                </a:lnTo>
                <a:close/>
              </a:path>
            </a:pathLst>
          </a:custGeom>
          <a:blipFill>
            <a:blip r:embed="rId3"/>
            <a:stretch>
              <a:fillRect l="-599" r="-599"/>
            </a:stretch>
          </a:blipFill>
        </p:spPr>
        <p:txBody>
          <a:bodyPr/>
          <a:lstStyle/>
          <a:p>
            <a:endParaRPr lang="en-US"/>
          </a:p>
        </p:txBody>
      </p:sp>
      <p:sp>
        <p:nvSpPr>
          <p:cNvPr id="8" name="TextBox 8"/>
          <p:cNvSpPr txBox="1"/>
          <p:nvPr/>
        </p:nvSpPr>
        <p:spPr>
          <a:xfrm>
            <a:off x="974647" y="1213376"/>
            <a:ext cx="7616489" cy="704850"/>
          </a:xfrm>
          <a:prstGeom prst="rect">
            <a:avLst/>
          </a:prstGeom>
        </p:spPr>
        <p:txBody>
          <a:bodyPr lIns="0" tIns="0" rIns="0" bIns="0" rtlCol="0" anchor="t">
            <a:spAutoFit/>
          </a:bodyPr>
          <a:lstStyle/>
          <a:p>
            <a:pPr algn="ctr">
              <a:lnSpc>
                <a:spcPts val="5535"/>
              </a:lnSpc>
            </a:pPr>
            <a:r>
              <a:rPr lang="en-US" sz="4613" spc="46">
                <a:solidFill>
                  <a:srgbClr val="F8FBFD"/>
                </a:solidFill>
                <a:latin typeface="Montserrat Classic Bold"/>
              </a:rPr>
              <a:t>MAXNET</a:t>
            </a:r>
          </a:p>
        </p:txBody>
      </p:sp>
      <p:sp>
        <p:nvSpPr>
          <p:cNvPr id="9" name="TextBox 9"/>
          <p:cNvSpPr txBox="1"/>
          <p:nvPr/>
        </p:nvSpPr>
        <p:spPr>
          <a:xfrm>
            <a:off x="1696094" y="5235399"/>
            <a:ext cx="7616489" cy="537263"/>
          </a:xfrm>
          <a:prstGeom prst="rect">
            <a:avLst/>
          </a:prstGeom>
        </p:spPr>
        <p:txBody>
          <a:bodyPr lIns="0" tIns="0" rIns="0" bIns="0" rtlCol="0" anchor="t">
            <a:spAutoFit/>
          </a:bodyPr>
          <a:lstStyle/>
          <a:p>
            <a:pPr algn="ctr">
              <a:lnSpc>
                <a:spcPts val="4575"/>
              </a:lnSpc>
            </a:pPr>
            <a:r>
              <a:rPr lang="en-US" sz="3813" spc="38" dirty="0">
                <a:solidFill>
                  <a:srgbClr val="F8FBFD"/>
                </a:solidFill>
                <a:latin typeface="Montserrat Classic Bold"/>
              </a:rPr>
              <a:t>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6" name="TextBox 6"/>
          <p:cNvSpPr txBox="1"/>
          <p:nvPr/>
        </p:nvSpPr>
        <p:spPr>
          <a:xfrm>
            <a:off x="2836689" y="245745"/>
            <a:ext cx="6449553" cy="942975"/>
          </a:xfrm>
          <a:prstGeom prst="rect">
            <a:avLst/>
          </a:prstGeom>
        </p:spPr>
        <p:txBody>
          <a:bodyPr lIns="0" tIns="0" rIns="0" bIns="0" rtlCol="0" anchor="t">
            <a:spAutoFit/>
          </a:bodyPr>
          <a:lstStyle/>
          <a:p>
            <a:pPr algn="r">
              <a:lnSpc>
                <a:spcPts val="7440"/>
              </a:lnSpc>
            </a:pPr>
            <a:r>
              <a:rPr lang="en-US" sz="6200" spc="-62">
                <a:solidFill>
                  <a:srgbClr val="F8FBFD"/>
                </a:solidFill>
                <a:latin typeface="Montserrat Classic Bold"/>
              </a:rPr>
              <a:t>MEXICAN HAT</a:t>
            </a:r>
          </a:p>
        </p:txBody>
      </p:sp>
      <p:pic>
        <p:nvPicPr>
          <p:cNvPr id="15" name="Picture 14">
            <a:extLst>
              <a:ext uri="{FF2B5EF4-FFF2-40B4-BE49-F238E27FC236}">
                <a16:creationId xmlns:a16="http://schemas.microsoft.com/office/drawing/2014/main" id="{7EA24368-10F9-9DB4-7FD5-7BF80C045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601" y="1214996"/>
            <a:ext cx="5392447" cy="61264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5172608" y="-3624563"/>
            <a:ext cx="5370818" cy="10265058"/>
          </a:xfrm>
          <a:prstGeom prst="rect">
            <a:avLst/>
          </a:prstGeom>
          <a:solidFill>
            <a:srgbClr val="F8FBFD"/>
          </a:solidFill>
        </p:spPr>
        <p:txBody>
          <a:bodyPr/>
          <a:lstStyle/>
          <a:p>
            <a:endParaRPr lang="en-US"/>
          </a:p>
        </p:txBody>
      </p:sp>
      <p:grpSp>
        <p:nvGrpSpPr>
          <p:cNvPr id="3" name="Group 3"/>
          <p:cNvGrpSpPr/>
          <p:nvPr/>
        </p:nvGrpSpPr>
        <p:grpSpPr>
          <a:xfrm>
            <a:off x="248648" y="2756058"/>
            <a:ext cx="5405824" cy="2195993"/>
            <a:chOff x="0" y="-9525"/>
            <a:chExt cx="7207765" cy="2927988"/>
          </a:xfrm>
        </p:grpSpPr>
        <p:sp>
          <p:nvSpPr>
            <p:cNvPr id="4" name="TextBox 4"/>
            <p:cNvSpPr txBox="1"/>
            <p:nvPr/>
          </p:nvSpPr>
          <p:spPr>
            <a:xfrm>
              <a:off x="0" y="-9525"/>
              <a:ext cx="7207765" cy="733482"/>
            </a:xfrm>
            <a:prstGeom prst="rect">
              <a:avLst/>
            </a:prstGeom>
          </p:spPr>
          <p:txBody>
            <a:bodyPr lIns="0" tIns="0" rIns="0" bIns="0" rtlCol="0" anchor="t">
              <a:spAutoFit/>
            </a:bodyPr>
            <a:lstStyle/>
            <a:p>
              <a:pPr algn="l">
                <a:lnSpc>
                  <a:spcPts val="4328"/>
                </a:lnSpc>
              </a:pPr>
              <a:r>
                <a:rPr lang="en-US" sz="3607">
                  <a:solidFill>
                    <a:srgbClr val="97BCC7"/>
                  </a:solidFill>
                  <a:latin typeface="Montserrat Classic Bold"/>
                </a:rPr>
                <a:t>our progect :</a:t>
              </a:r>
            </a:p>
          </p:txBody>
        </p:sp>
        <p:sp>
          <p:nvSpPr>
            <p:cNvPr id="5" name="TextBox 5"/>
            <p:cNvSpPr txBox="1"/>
            <p:nvPr/>
          </p:nvSpPr>
          <p:spPr>
            <a:xfrm>
              <a:off x="0" y="1202637"/>
              <a:ext cx="7207765" cy="1715826"/>
            </a:xfrm>
            <a:prstGeom prst="rect">
              <a:avLst/>
            </a:prstGeom>
          </p:spPr>
          <p:txBody>
            <a:bodyPr lIns="0" tIns="0" rIns="0" bIns="0" rtlCol="0" anchor="t">
              <a:spAutoFit/>
            </a:bodyPr>
            <a:lstStyle/>
            <a:p>
              <a:pPr algn="l">
                <a:lnSpc>
                  <a:spcPts val="3478"/>
                </a:lnSpc>
              </a:pPr>
              <a:r>
                <a:rPr lang="en-US" sz="2318" spc="23">
                  <a:solidFill>
                    <a:srgbClr val="F8FBFD"/>
                  </a:solidFill>
                  <a:latin typeface="Montserrat Light"/>
                </a:rPr>
                <a:t>Predicts the likelihood of heart disease using Neural Network algorithms</a:t>
              </a:r>
            </a:p>
          </p:txBody>
        </p:sp>
      </p:grpSp>
      <p:sp>
        <p:nvSpPr>
          <p:cNvPr id="6" name="AutoShape 6"/>
          <p:cNvSpPr/>
          <p:nvPr/>
        </p:nvSpPr>
        <p:spPr>
          <a:xfrm rot="-2700000">
            <a:off x="6642366" y="5582273"/>
            <a:ext cx="4312388" cy="3238550"/>
          </a:xfrm>
          <a:prstGeom prst="rect">
            <a:avLst/>
          </a:prstGeom>
          <a:solidFill>
            <a:srgbClr val="97BCC7"/>
          </a:solidFill>
        </p:spPr>
        <p:txBody>
          <a:bodyPr/>
          <a:lstStyle/>
          <a:p>
            <a:endParaRPr lang="en-US"/>
          </a:p>
        </p:txBody>
      </p:sp>
      <p:sp>
        <p:nvSpPr>
          <p:cNvPr id="7" name="AutoShape 7"/>
          <p:cNvSpPr/>
          <p:nvPr/>
        </p:nvSpPr>
        <p:spPr>
          <a:xfrm rot="-2700000">
            <a:off x="3256313" y="-563782"/>
            <a:ext cx="30601" cy="3885129"/>
          </a:xfrm>
          <a:prstGeom prst="rect">
            <a:avLst/>
          </a:prstGeom>
          <a:solidFill>
            <a:srgbClr val="F8FBFD"/>
          </a:solid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6" name="TextBox 6"/>
          <p:cNvSpPr txBox="1"/>
          <p:nvPr/>
        </p:nvSpPr>
        <p:spPr>
          <a:xfrm>
            <a:off x="2836689" y="245745"/>
            <a:ext cx="6449553" cy="942975"/>
          </a:xfrm>
          <a:prstGeom prst="rect">
            <a:avLst/>
          </a:prstGeom>
        </p:spPr>
        <p:txBody>
          <a:bodyPr lIns="0" tIns="0" rIns="0" bIns="0" rtlCol="0" anchor="t">
            <a:spAutoFit/>
          </a:bodyPr>
          <a:lstStyle/>
          <a:p>
            <a:pPr algn="r">
              <a:lnSpc>
                <a:spcPts val="7440"/>
              </a:lnSpc>
            </a:pPr>
            <a:r>
              <a:rPr lang="en-US" sz="6200" spc="-62">
                <a:solidFill>
                  <a:srgbClr val="F8FBFD"/>
                </a:solidFill>
                <a:latin typeface="Montserrat Classic Bold"/>
              </a:rPr>
              <a:t>MEXICAN HAT</a:t>
            </a:r>
          </a:p>
        </p:txBody>
      </p:sp>
      <p:pic>
        <p:nvPicPr>
          <p:cNvPr id="5" name="Picture 4">
            <a:extLst>
              <a:ext uri="{FF2B5EF4-FFF2-40B4-BE49-F238E27FC236}">
                <a16:creationId xmlns:a16="http://schemas.microsoft.com/office/drawing/2014/main" id="{67EA6879-8A4E-390F-6C2A-195EFCD04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7" y="1295400"/>
            <a:ext cx="9093626" cy="6019800"/>
          </a:xfrm>
          <a:prstGeom prst="rect">
            <a:avLst/>
          </a:prstGeom>
        </p:spPr>
      </p:pic>
    </p:spTree>
    <p:extLst>
      <p:ext uri="{BB962C8B-B14F-4D97-AF65-F5344CB8AC3E}">
        <p14:creationId xmlns:p14="http://schemas.microsoft.com/office/powerpoint/2010/main" val="3636887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6" name="TextBox 6"/>
          <p:cNvSpPr txBox="1"/>
          <p:nvPr/>
        </p:nvSpPr>
        <p:spPr>
          <a:xfrm>
            <a:off x="2836689" y="245745"/>
            <a:ext cx="6449553" cy="942975"/>
          </a:xfrm>
          <a:prstGeom prst="rect">
            <a:avLst/>
          </a:prstGeom>
        </p:spPr>
        <p:txBody>
          <a:bodyPr lIns="0" tIns="0" rIns="0" bIns="0" rtlCol="0" anchor="t">
            <a:spAutoFit/>
          </a:bodyPr>
          <a:lstStyle/>
          <a:p>
            <a:pPr algn="r">
              <a:lnSpc>
                <a:spcPts val="7440"/>
              </a:lnSpc>
            </a:pPr>
            <a:r>
              <a:rPr lang="en-US" sz="6200" spc="-62">
                <a:solidFill>
                  <a:srgbClr val="F8FBFD"/>
                </a:solidFill>
                <a:latin typeface="Montserrat Classic Bold"/>
              </a:rPr>
              <a:t>MEXICAN HAT</a:t>
            </a:r>
          </a:p>
        </p:txBody>
      </p:sp>
      <p:sp>
        <p:nvSpPr>
          <p:cNvPr id="7" name="TextBox 7"/>
          <p:cNvSpPr txBox="1"/>
          <p:nvPr/>
        </p:nvSpPr>
        <p:spPr>
          <a:xfrm>
            <a:off x="1367503" y="2591830"/>
            <a:ext cx="6449553" cy="895350"/>
          </a:xfrm>
          <a:prstGeom prst="rect">
            <a:avLst/>
          </a:prstGeom>
        </p:spPr>
        <p:txBody>
          <a:bodyPr lIns="0" tIns="0" rIns="0" bIns="0" rtlCol="0" anchor="t">
            <a:spAutoFit/>
          </a:bodyPr>
          <a:lstStyle/>
          <a:p>
            <a:pPr algn="r">
              <a:lnSpc>
                <a:spcPts val="7080"/>
              </a:lnSpc>
            </a:pPr>
            <a:r>
              <a:rPr lang="en-US" sz="5900" spc="-59">
                <a:solidFill>
                  <a:srgbClr val="F8FBFD"/>
                </a:solidFill>
                <a:latin typeface="Montserrat Classic Bold"/>
              </a:rPr>
              <a:t>OUTPUT</a:t>
            </a:r>
          </a:p>
        </p:txBody>
      </p:sp>
      <p:pic>
        <p:nvPicPr>
          <p:cNvPr id="5" name="Picture 4">
            <a:extLst>
              <a:ext uri="{FF2B5EF4-FFF2-40B4-BE49-F238E27FC236}">
                <a16:creationId xmlns:a16="http://schemas.microsoft.com/office/drawing/2014/main" id="{4FB134CB-685E-D449-9660-91B97BC43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37402"/>
            <a:ext cx="4553585" cy="6077798"/>
          </a:xfrm>
          <a:prstGeom prst="rect">
            <a:avLst/>
          </a:prstGeom>
        </p:spPr>
      </p:pic>
      <p:pic>
        <p:nvPicPr>
          <p:cNvPr id="9" name="Picture 8">
            <a:extLst>
              <a:ext uri="{FF2B5EF4-FFF2-40B4-BE49-F238E27FC236}">
                <a16:creationId xmlns:a16="http://schemas.microsoft.com/office/drawing/2014/main" id="{C5CC74C3-CCA7-F022-D0CE-80E26C0C3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3275" y="3657600"/>
            <a:ext cx="5571932" cy="3443120"/>
          </a:xfrm>
          <a:prstGeom prst="rect">
            <a:avLst/>
          </a:prstGeom>
        </p:spPr>
      </p:pic>
    </p:spTree>
    <p:extLst>
      <p:ext uri="{BB962C8B-B14F-4D97-AF65-F5344CB8AC3E}">
        <p14:creationId xmlns:p14="http://schemas.microsoft.com/office/powerpoint/2010/main" val="4199114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6" name="TextBox 6"/>
          <p:cNvSpPr txBox="1"/>
          <p:nvPr/>
        </p:nvSpPr>
        <p:spPr>
          <a:xfrm>
            <a:off x="2836689" y="245745"/>
            <a:ext cx="6449553" cy="942975"/>
          </a:xfrm>
          <a:prstGeom prst="rect">
            <a:avLst/>
          </a:prstGeom>
        </p:spPr>
        <p:txBody>
          <a:bodyPr lIns="0" tIns="0" rIns="0" bIns="0" rtlCol="0" anchor="t">
            <a:spAutoFit/>
          </a:bodyPr>
          <a:lstStyle/>
          <a:p>
            <a:pPr algn="r">
              <a:lnSpc>
                <a:spcPts val="7440"/>
              </a:lnSpc>
            </a:pPr>
            <a:r>
              <a:rPr lang="en-US" sz="6200" spc="-62">
                <a:solidFill>
                  <a:srgbClr val="F8FBFD"/>
                </a:solidFill>
                <a:latin typeface="Montserrat Classic Bold"/>
              </a:rPr>
              <a:t>MEXICAN HAT</a:t>
            </a:r>
          </a:p>
        </p:txBody>
      </p:sp>
      <p:pic>
        <p:nvPicPr>
          <p:cNvPr id="9" name="Picture 8">
            <a:extLst>
              <a:ext uri="{FF2B5EF4-FFF2-40B4-BE49-F238E27FC236}">
                <a16:creationId xmlns:a16="http://schemas.microsoft.com/office/drawing/2014/main" id="{29DFB461-43FF-F4D7-6FB5-416D4DAF9BAD}"/>
              </a:ext>
            </a:extLst>
          </p:cNvPr>
          <p:cNvPicPr>
            <a:picLocks noChangeAspect="1"/>
          </p:cNvPicPr>
          <p:nvPr/>
        </p:nvPicPr>
        <p:blipFill rotWithShape="1">
          <a:blip r:embed="rId2">
            <a:extLst>
              <a:ext uri="{28A0092B-C50C-407E-A947-70E740481C1C}">
                <a14:useLocalDpi xmlns:a14="http://schemas.microsoft.com/office/drawing/2010/main" val="0"/>
              </a:ext>
            </a:extLst>
          </a:blip>
          <a:srcRect t="7632"/>
          <a:stretch/>
        </p:blipFill>
        <p:spPr>
          <a:xfrm>
            <a:off x="-440140" y="2544173"/>
            <a:ext cx="9726382" cy="2754170"/>
          </a:xfrm>
          <a:prstGeom prst="rect">
            <a:avLst/>
          </a:prstGeom>
        </p:spPr>
      </p:pic>
    </p:spTree>
    <p:extLst>
      <p:ext uri="{BB962C8B-B14F-4D97-AF65-F5344CB8AC3E}">
        <p14:creationId xmlns:p14="http://schemas.microsoft.com/office/powerpoint/2010/main" val="4253778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70866" y="5736059"/>
            <a:ext cx="1514362" cy="1514065"/>
          </a:xfrm>
          <a:prstGeom prst="rect">
            <a:avLst/>
          </a:prstGeom>
          <a:solidFill>
            <a:srgbClr val="97BCC7"/>
          </a:solidFill>
        </p:spPr>
        <p:txBody>
          <a:bodyPr/>
          <a:lstStyle/>
          <a:p>
            <a:endParaRPr lang="en-US"/>
          </a:p>
        </p:txBody>
      </p:sp>
      <p:sp>
        <p:nvSpPr>
          <p:cNvPr id="3" name="AutoShape 3"/>
          <p:cNvSpPr/>
          <p:nvPr/>
        </p:nvSpPr>
        <p:spPr>
          <a:xfrm rot="-2700000">
            <a:off x="-725936" y="7270358"/>
            <a:ext cx="1514362" cy="26935"/>
          </a:xfrm>
          <a:prstGeom prst="rect">
            <a:avLst/>
          </a:prstGeom>
          <a:solidFill>
            <a:srgbClr val="F8FBFD"/>
          </a:solidFill>
        </p:spPr>
        <p:txBody>
          <a:bodyPr/>
          <a:lstStyle/>
          <a:p>
            <a:endParaRPr lang="en-US"/>
          </a:p>
        </p:txBody>
      </p:sp>
      <p:sp>
        <p:nvSpPr>
          <p:cNvPr id="4" name="AutoShape 4"/>
          <p:cNvSpPr/>
          <p:nvPr/>
        </p:nvSpPr>
        <p:spPr>
          <a:xfrm rot="-2700000">
            <a:off x="9838016" y="6432273"/>
            <a:ext cx="23417" cy="1909472"/>
          </a:xfrm>
          <a:prstGeom prst="rect">
            <a:avLst/>
          </a:prstGeom>
          <a:solidFill>
            <a:srgbClr val="97BCC7"/>
          </a:solidFill>
        </p:spPr>
        <p:txBody>
          <a:bodyPr/>
          <a:lstStyle/>
          <a:p>
            <a:endParaRPr lang="en-US"/>
          </a:p>
        </p:txBody>
      </p:sp>
      <p:sp>
        <p:nvSpPr>
          <p:cNvPr id="5" name="Freeform 5"/>
          <p:cNvSpPr/>
          <p:nvPr/>
        </p:nvSpPr>
        <p:spPr>
          <a:xfrm>
            <a:off x="1529762" y="1678557"/>
            <a:ext cx="7006887" cy="5238743"/>
          </a:xfrm>
          <a:custGeom>
            <a:avLst/>
            <a:gdLst/>
            <a:ahLst/>
            <a:cxnLst/>
            <a:rect l="l" t="t" r="r" b="b"/>
            <a:pathLst>
              <a:path w="7006887" h="5238743">
                <a:moveTo>
                  <a:pt x="0" y="0"/>
                </a:moveTo>
                <a:lnTo>
                  <a:pt x="7006887" y="0"/>
                </a:lnTo>
                <a:lnTo>
                  <a:pt x="7006887" y="5238743"/>
                </a:lnTo>
                <a:lnTo>
                  <a:pt x="0" y="523874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088892" y="529238"/>
            <a:ext cx="5575816" cy="599651"/>
          </a:xfrm>
          <a:prstGeom prst="rect">
            <a:avLst/>
          </a:prstGeom>
        </p:spPr>
        <p:txBody>
          <a:bodyPr lIns="0" tIns="0" rIns="0" bIns="0" rtlCol="0" anchor="t">
            <a:spAutoFit/>
          </a:bodyPr>
          <a:lstStyle/>
          <a:p>
            <a:pPr algn="ctr">
              <a:lnSpc>
                <a:spcPts val="5159"/>
              </a:lnSpc>
              <a:spcBef>
                <a:spcPct val="0"/>
              </a:spcBef>
            </a:pPr>
            <a:r>
              <a:rPr lang="en-US" sz="4000" spc="-42" dirty="0">
                <a:solidFill>
                  <a:srgbClr val="FFFFFF"/>
                </a:solidFill>
                <a:latin typeface="Montserrat Classic Bold"/>
              </a:rPr>
              <a:t>Self-Organizing Map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4" name="Freeform 4"/>
          <p:cNvSpPr/>
          <p:nvPr/>
        </p:nvSpPr>
        <p:spPr>
          <a:xfrm>
            <a:off x="374124" y="1481457"/>
            <a:ext cx="3640939" cy="5505991"/>
          </a:xfrm>
          <a:custGeom>
            <a:avLst/>
            <a:gdLst/>
            <a:ahLst/>
            <a:cxnLst/>
            <a:rect l="l" t="t" r="r" b="b"/>
            <a:pathLst>
              <a:path w="3640939" h="5505991">
                <a:moveTo>
                  <a:pt x="0" y="0"/>
                </a:moveTo>
                <a:lnTo>
                  <a:pt x="3640939" y="0"/>
                </a:lnTo>
                <a:lnTo>
                  <a:pt x="3640939" y="5505991"/>
                </a:lnTo>
                <a:lnTo>
                  <a:pt x="0" y="5505991"/>
                </a:lnTo>
                <a:lnTo>
                  <a:pt x="0" y="0"/>
                </a:lnTo>
                <a:close/>
              </a:path>
            </a:pathLst>
          </a:custGeom>
          <a:blipFill>
            <a:blip r:embed="rId2"/>
            <a:stretch>
              <a:fillRect/>
            </a:stretch>
          </a:blipFill>
        </p:spPr>
        <p:txBody>
          <a:bodyPr/>
          <a:lstStyle/>
          <a:p>
            <a:endParaRPr lang="en-US"/>
          </a:p>
        </p:txBody>
      </p:sp>
      <p:sp>
        <p:nvSpPr>
          <p:cNvPr id="5" name="Freeform 5"/>
          <p:cNvSpPr/>
          <p:nvPr/>
        </p:nvSpPr>
        <p:spPr>
          <a:xfrm>
            <a:off x="4578015" y="1481457"/>
            <a:ext cx="4951929" cy="5505991"/>
          </a:xfrm>
          <a:custGeom>
            <a:avLst/>
            <a:gdLst/>
            <a:ahLst/>
            <a:cxnLst/>
            <a:rect l="l" t="t" r="r" b="b"/>
            <a:pathLst>
              <a:path w="4951929" h="5505991">
                <a:moveTo>
                  <a:pt x="0" y="0"/>
                </a:moveTo>
                <a:lnTo>
                  <a:pt x="4951929" y="0"/>
                </a:lnTo>
                <a:lnTo>
                  <a:pt x="4951929" y="5505991"/>
                </a:lnTo>
                <a:lnTo>
                  <a:pt x="0" y="5505991"/>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4421661" y="245745"/>
            <a:ext cx="4165329" cy="899798"/>
          </a:xfrm>
          <a:prstGeom prst="rect">
            <a:avLst/>
          </a:prstGeom>
        </p:spPr>
        <p:txBody>
          <a:bodyPr lIns="0" tIns="0" rIns="0" bIns="0" rtlCol="0" anchor="t">
            <a:spAutoFit/>
          </a:bodyPr>
          <a:lstStyle/>
          <a:p>
            <a:pPr algn="r">
              <a:lnSpc>
                <a:spcPts val="7680"/>
              </a:lnSpc>
            </a:pPr>
            <a:r>
              <a:rPr lang="en-US" sz="6400" spc="-64" dirty="0">
                <a:solidFill>
                  <a:srgbClr val="F8FBFD"/>
                </a:solidFill>
                <a:latin typeface="Montserrat Classic Bold"/>
              </a:rPr>
              <a:t>OUTPUT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025833" y="-2491870"/>
            <a:ext cx="3554939" cy="3554243"/>
          </a:xfrm>
          <a:prstGeom prst="rect">
            <a:avLst/>
          </a:prstGeom>
          <a:solidFill>
            <a:srgbClr val="97BCC7"/>
          </a:solidFill>
        </p:spPr>
        <p:txBody>
          <a:bodyPr/>
          <a:lstStyle/>
          <a:p>
            <a:endParaRPr lang="en-US"/>
          </a:p>
        </p:txBody>
      </p:sp>
      <p:sp>
        <p:nvSpPr>
          <p:cNvPr id="3" name="AutoShape 3"/>
          <p:cNvSpPr/>
          <p:nvPr/>
        </p:nvSpPr>
        <p:spPr>
          <a:xfrm rot="-2700000">
            <a:off x="749627" y="518993"/>
            <a:ext cx="3554939" cy="26798"/>
          </a:xfrm>
          <a:prstGeom prst="rect">
            <a:avLst/>
          </a:prstGeom>
          <a:solidFill>
            <a:srgbClr val="F8FBFD"/>
          </a:solidFill>
        </p:spPr>
        <p:txBody>
          <a:bodyPr/>
          <a:lstStyle/>
          <a:p>
            <a:endParaRPr lang="en-US"/>
          </a:p>
        </p:txBody>
      </p:sp>
      <p:sp>
        <p:nvSpPr>
          <p:cNvPr id="4" name="AutoShape 4"/>
          <p:cNvSpPr/>
          <p:nvPr/>
        </p:nvSpPr>
        <p:spPr>
          <a:xfrm rot="-2700000">
            <a:off x="9876631" y="6517711"/>
            <a:ext cx="23417" cy="1909472"/>
          </a:xfrm>
          <a:prstGeom prst="rect">
            <a:avLst/>
          </a:prstGeom>
          <a:solidFill>
            <a:srgbClr val="97BCC7"/>
          </a:solidFill>
        </p:spPr>
        <p:txBody>
          <a:bodyPr/>
          <a:lstStyle/>
          <a:p>
            <a:endParaRPr lang="en-US"/>
          </a:p>
        </p:txBody>
      </p:sp>
      <p:sp>
        <p:nvSpPr>
          <p:cNvPr id="5" name="AutoShape 5"/>
          <p:cNvSpPr/>
          <p:nvPr/>
        </p:nvSpPr>
        <p:spPr>
          <a:xfrm rot="-2700000">
            <a:off x="9479818" y="5855853"/>
            <a:ext cx="1327574" cy="1327314"/>
          </a:xfrm>
          <a:prstGeom prst="rect">
            <a:avLst/>
          </a:prstGeom>
          <a:solidFill>
            <a:srgbClr val="F8FBFD"/>
          </a:solidFill>
        </p:spPr>
        <p:txBody>
          <a:bodyPr/>
          <a:lstStyle/>
          <a:p>
            <a:endParaRPr lang="en-US"/>
          </a:p>
        </p:txBody>
      </p:sp>
      <p:sp>
        <p:nvSpPr>
          <p:cNvPr id="6" name="Freeform 6"/>
          <p:cNvSpPr/>
          <p:nvPr/>
        </p:nvSpPr>
        <p:spPr>
          <a:xfrm>
            <a:off x="798692" y="1694480"/>
            <a:ext cx="3498628" cy="5363167"/>
          </a:xfrm>
          <a:custGeom>
            <a:avLst/>
            <a:gdLst/>
            <a:ahLst/>
            <a:cxnLst/>
            <a:rect l="l" t="t" r="r" b="b"/>
            <a:pathLst>
              <a:path w="3498628" h="5363167">
                <a:moveTo>
                  <a:pt x="0" y="0"/>
                </a:moveTo>
                <a:lnTo>
                  <a:pt x="3498628" y="0"/>
                </a:lnTo>
                <a:lnTo>
                  <a:pt x="3498628" y="5363167"/>
                </a:lnTo>
                <a:lnTo>
                  <a:pt x="0" y="5363167"/>
                </a:lnTo>
                <a:lnTo>
                  <a:pt x="0" y="0"/>
                </a:lnTo>
                <a:close/>
              </a:path>
            </a:pathLst>
          </a:custGeom>
          <a:blipFill>
            <a:blip r:embed="rId2"/>
            <a:stretch>
              <a:fillRect/>
            </a:stretch>
          </a:blipFill>
        </p:spPr>
        <p:txBody>
          <a:bodyPr/>
          <a:lstStyle/>
          <a:p>
            <a:endParaRPr lang="en-US"/>
          </a:p>
        </p:txBody>
      </p:sp>
      <p:sp>
        <p:nvSpPr>
          <p:cNvPr id="7" name="Freeform 7"/>
          <p:cNvSpPr/>
          <p:nvPr/>
        </p:nvSpPr>
        <p:spPr>
          <a:xfrm>
            <a:off x="5189069" y="1694480"/>
            <a:ext cx="3833011" cy="5427273"/>
          </a:xfrm>
          <a:custGeom>
            <a:avLst/>
            <a:gdLst/>
            <a:ahLst/>
            <a:cxnLst/>
            <a:rect l="l" t="t" r="r" b="b"/>
            <a:pathLst>
              <a:path w="3833011" h="5427273">
                <a:moveTo>
                  <a:pt x="0" y="0"/>
                </a:moveTo>
                <a:lnTo>
                  <a:pt x="3833011" y="0"/>
                </a:lnTo>
                <a:lnTo>
                  <a:pt x="3833011" y="5427273"/>
                </a:lnTo>
                <a:lnTo>
                  <a:pt x="0" y="5427273"/>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261223" y="731520"/>
            <a:ext cx="9231154" cy="419100"/>
          </a:xfrm>
          <a:prstGeom prst="rect">
            <a:avLst/>
          </a:prstGeom>
        </p:spPr>
        <p:txBody>
          <a:bodyPr lIns="0" tIns="0" rIns="0" bIns="0" rtlCol="0" anchor="t">
            <a:spAutoFit/>
          </a:bodyPr>
          <a:lstStyle/>
          <a:p>
            <a:pPr algn="ctr">
              <a:lnSpc>
                <a:spcPts val="3359"/>
              </a:lnSpc>
              <a:spcBef>
                <a:spcPct val="0"/>
              </a:spcBef>
            </a:pPr>
            <a:r>
              <a:rPr lang="en-US" sz="2799">
                <a:solidFill>
                  <a:srgbClr val="F8FBFD"/>
                </a:solidFill>
                <a:latin typeface="Montserrat Classic Bold"/>
              </a:rPr>
              <a:t>multilayer perceptron feedforward neural network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70866" y="5736059"/>
            <a:ext cx="1514362" cy="1514065"/>
          </a:xfrm>
          <a:prstGeom prst="rect">
            <a:avLst/>
          </a:prstGeom>
          <a:solidFill>
            <a:srgbClr val="97BCC7"/>
          </a:solidFill>
        </p:spPr>
        <p:txBody>
          <a:bodyPr/>
          <a:lstStyle/>
          <a:p>
            <a:endParaRPr lang="en-US"/>
          </a:p>
        </p:txBody>
      </p:sp>
      <p:sp>
        <p:nvSpPr>
          <p:cNvPr id="3" name="AutoShape 3"/>
          <p:cNvSpPr/>
          <p:nvPr/>
        </p:nvSpPr>
        <p:spPr>
          <a:xfrm rot="-2700000">
            <a:off x="9432473" y="5874243"/>
            <a:ext cx="1040204" cy="1183592"/>
          </a:xfrm>
          <a:prstGeom prst="rect">
            <a:avLst/>
          </a:prstGeom>
          <a:solidFill>
            <a:srgbClr val="F8FBFD"/>
          </a:solidFill>
        </p:spPr>
        <p:txBody>
          <a:bodyPr/>
          <a:lstStyle/>
          <a:p>
            <a:endParaRPr lang="en-US"/>
          </a:p>
        </p:txBody>
      </p:sp>
      <p:sp>
        <p:nvSpPr>
          <p:cNvPr id="4" name="AutoShape 4"/>
          <p:cNvSpPr/>
          <p:nvPr/>
        </p:nvSpPr>
        <p:spPr>
          <a:xfrm rot="-2700000">
            <a:off x="-725936" y="7270358"/>
            <a:ext cx="1514362" cy="26935"/>
          </a:xfrm>
          <a:prstGeom prst="rect">
            <a:avLst/>
          </a:prstGeom>
          <a:solidFill>
            <a:srgbClr val="F8FBFD"/>
          </a:solidFill>
        </p:spPr>
        <p:txBody>
          <a:bodyPr/>
          <a:lstStyle/>
          <a:p>
            <a:endParaRPr lang="en-US"/>
          </a:p>
        </p:txBody>
      </p:sp>
      <p:sp>
        <p:nvSpPr>
          <p:cNvPr id="5" name="AutoShape 5"/>
          <p:cNvSpPr/>
          <p:nvPr/>
        </p:nvSpPr>
        <p:spPr>
          <a:xfrm rot="-2700000">
            <a:off x="9838016" y="6432273"/>
            <a:ext cx="23417" cy="1909472"/>
          </a:xfrm>
          <a:prstGeom prst="rect">
            <a:avLst/>
          </a:prstGeom>
          <a:solidFill>
            <a:srgbClr val="97BCC7"/>
          </a:solidFill>
        </p:spPr>
        <p:txBody>
          <a:bodyPr/>
          <a:lstStyle/>
          <a:p>
            <a:endParaRPr lang="en-US"/>
          </a:p>
        </p:txBody>
      </p:sp>
      <p:sp>
        <p:nvSpPr>
          <p:cNvPr id="6" name="Freeform 6"/>
          <p:cNvSpPr/>
          <p:nvPr/>
        </p:nvSpPr>
        <p:spPr>
          <a:xfrm>
            <a:off x="172118" y="678418"/>
            <a:ext cx="4980716" cy="3227237"/>
          </a:xfrm>
          <a:custGeom>
            <a:avLst/>
            <a:gdLst/>
            <a:ahLst/>
            <a:cxnLst/>
            <a:rect l="l" t="t" r="r" b="b"/>
            <a:pathLst>
              <a:path w="4980716" h="3227237">
                <a:moveTo>
                  <a:pt x="0" y="0"/>
                </a:moveTo>
                <a:lnTo>
                  <a:pt x="4980716" y="0"/>
                </a:lnTo>
                <a:lnTo>
                  <a:pt x="4980716" y="3227237"/>
                </a:lnTo>
                <a:lnTo>
                  <a:pt x="0" y="3227237"/>
                </a:lnTo>
                <a:lnTo>
                  <a:pt x="0" y="0"/>
                </a:lnTo>
                <a:close/>
              </a:path>
            </a:pathLst>
          </a:custGeom>
          <a:blipFill>
            <a:blip r:embed="rId2"/>
            <a:stretch>
              <a:fillRect/>
            </a:stretch>
          </a:blipFill>
        </p:spPr>
        <p:txBody>
          <a:bodyPr/>
          <a:lstStyle/>
          <a:p>
            <a:endParaRPr lang="en-US"/>
          </a:p>
        </p:txBody>
      </p:sp>
      <p:sp>
        <p:nvSpPr>
          <p:cNvPr id="7" name="Freeform 7"/>
          <p:cNvSpPr/>
          <p:nvPr/>
        </p:nvSpPr>
        <p:spPr>
          <a:xfrm>
            <a:off x="172118" y="3953554"/>
            <a:ext cx="6329484" cy="3298715"/>
          </a:xfrm>
          <a:custGeom>
            <a:avLst/>
            <a:gdLst/>
            <a:ahLst/>
            <a:cxnLst/>
            <a:rect l="l" t="t" r="r" b="b"/>
            <a:pathLst>
              <a:path w="6329484" h="3298715">
                <a:moveTo>
                  <a:pt x="0" y="0"/>
                </a:moveTo>
                <a:lnTo>
                  <a:pt x="6329484" y="0"/>
                </a:lnTo>
                <a:lnTo>
                  <a:pt x="6329484" y="3298715"/>
                </a:lnTo>
                <a:lnTo>
                  <a:pt x="0" y="3298715"/>
                </a:lnTo>
                <a:lnTo>
                  <a:pt x="0" y="0"/>
                </a:lnTo>
                <a:close/>
              </a:path>
            </a:pathLst>
          </a:custGeom>
          <a:blipFill>
            <a:blip r:embed="rId3"/>
            <a:stretch>
              <a:fillRect/>
            </a:stretch>
          </a:blipFill>
        </p:spPr>
        <p:txBody>
          <a:bodyPr/>
          <a:lstStyle/>
          <a:p>
            <a:endParaRPr lang="en-US"/>
          </a:p>
        </p:txBody>
      </p:sp>
      <p:sp>
        <p:nvSpPr>
          <p:cNvPr id="8" name="Freeform 8"/>
          <p:cNvSpPr/>
          <p:nvPr/>
        </p:nvSpPr>
        <p:spPr>
          <a:xfrm>
            <a:off x="5346635" y="678418"/>
            <a:ext cx="3865734" cy="3275136"/>
          </a:xfrm>
          <a:custGeom>
            <a:avLst/>
            <a:gdLst/>
            <a:ahLst/>
            <a:cxnLst/>
            <a:rect l="l" t="t" r="r" b="b"/>
            <a:pathLst>
              <a:path w="3865734" h="3275136">
                <a:moveTo>
                  <a:pt x="0" y="0"/>
                </a:moveTo>
                <a:lnTo>
                  <a:pt x="3865734" y="0"/>
                </a:lnTo>
                <a:lnTo>
                  <a:pt x="3865734" y="3275136"/>
                </a:lnTo>
                <a:lnTo>
                  <a:pt x="0" y="3275136"/>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3730585" y="83820"/>
            <a:ext cx="2292429" cy="599651"/>
          </a:xfrm>
          <a:prstGeom prst="rect">
            <a:avLst/>
          </a:prstGeom>
        </p:spPr>
        <p:txBody>
          <a:bodyPr lIns="0" tIns="0" rIns="0" bIns="0" rtlCol="0" anchor="t">
            <a:spAutoFit/>
          </a:bodyPr>
          <a:lstStyle/>
          <a:p>
            <a:pPr algn="ctr">
              <a:lnSpc>
                <a:spcPts val="5159"/>
              </a:lnSpc>
              <a:spcBef>
                <a:spcPct val="0"/>
              </a:spcBef>
            </a:pPr>
            <a:r>
              <a:rPr lang="en-US" sz="4000" spc="-42" dirty="0">
                <a:solidFill>
                  <a:srgbClr val="FFFFFF"/>
                </a:solidFill>
                <a:latin typeface="Montserrat Classic Bold"/>
              </a:rPr>
              <a:t>OUTPUT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2141807" y="445668"/>
            <a:ext cx="6930935" cy="9276854"/>
          </a:xfrm>
          <a:prstGeom prst="rect">
            <a:avLst/>
          </a:prstGeom>
          <a:solidFill>
            <a:srgbClr val="F8FBFD"/>
          </a:solidFill>
        </p:spPr>
        <p:txBody>
          <a:bodyPr/>
          <a:lstStyle/>
          <a:p>
            <a:endParaRPr lang="en-US"/>
          </a:p>
        </p:txBody>
      </p:sp>
      <p:sp>
        <p:nvSpPr>
          <p:cNvPr id="3" name="AutoShape 3"/>
          <p:cNvSpPr/>
          <p:nvPr/>
        </p:nvSpPr>
        <p:spPr>
          <a:xfrm rot="-2700000">
            <a:off x="4579445" y="-1222923"/>
            <a:ext cx="25670" cy="7629505"/>
          </a:xfrm>
          <a:prstGeom prst="rect">
            <a:avLst/>
          </a:prstGeom>
          <a:solidFill>
            <a:srgbClr val="F8FBFD"/>
          </a:solidFill>
        </p:spPr>
        <p:txBody>
          <a:bodyPr/>
          <a:lstStyle/>
          <a:p>
            <a:endParaRPr lang="en-US"/>
          </a:p>
        </p:txBody>
      </p:sp>
      <p:sp>
        <p:nvSpPr>
          <p:cNvPr id="4" name="Freeform 4"/>
          <p:cNvSpPr/>
          <p:nvPr/>
        </p:nvSpPr>
        <p:spPr>
          <a:xfrm>
            <a:off x="634408" y="1789088"/>
            <a:ext cx="2502717" cy="5374962"/>
          </a:xfrm>
          <a:custGeom>
            <a:avLst/>
            <a:gdLst/>
            <a:ahLst/>
            <a:cxnLst/>
            <a:rect l="l" t="t" r="r" b="b"/>
            <a:pathLst>
              <a:path w="2502717" h="5374962">
                <a:moveTo>
                  <a:pt x="0" y="0"/>
                </a:moveTo>
                <a:lnTo>
                  <a:pt x="2502717" y="0"/>
                </a:lnTo>
                <a:lnTo>
                  <a:pt x="2502717" y="5374962"/>
                </a:lnTo>
                <a:lnTo>
                  <a:pt x="0" y="5374962"/>
                </a:lnTo>
                <a:lnTo>
                  <a:pt x="0" y="0"/>
                </a:lnTo>
                <a:close/>
              </a:path>
            </a:pathLst>
          </a:custGeom>
          <a:blipFill>
            <a:blip r:embed="rId2"/>
            <a:stretch>
              <a:fillRect/>
            </a:stretch>
          </a:blipFill>
        </p:spPr>
        <p:txBody>
          <a:bodyPr/>
          <a:lstStyle/>
          <a:p>
            <a:endParaRPr lang="en-US"/>
          </a:p>
        </p:txBody>
      </p:sp>
      <p:sp>
        <p:nvSpPr>
          <p:cNvPr id="5" name="Freeform 5"/>
          <p:cNvSpPr/>
          <p:nvPr/>
        </p:nvSpPr>
        <p:spPr>
          <a:xfrm>
            <a:off x="4302447" y="1866268"/>
            <a:ext cx="4498976" cy="5297782"/>
          </a:xfrm>
          <a:custGeom>
            <a:avLst/>
            <a:gdLst/>
            <a:ahLst/>
            <a:cxnLst/>
            <a:rect l="l" t="t" r="r" b="b"/>
            <a:pathLst>
              <a:path w="4498976" h="5297782">
                <a:moveTo>
                  <a:pt x="0" y="0"/>
                </a:moveTo>
                <a:lnTo>
                  <a:pt x="4498976" y="0"/>
                </a:lnTo>
                <a:lnTo>
                  <a:pt x="4498976" y="5297782"/>
                </a:lnTo>
                <a:lnTo>
                  <a:pt x="0" y="5297782"/>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208586" y="546139"/>
            <a:ext cx="10170772" cy="789305"/>
          </a:xfrm>
          <a:prstGeom prst="rect">
            <a:avLst/>
          </a:prstGeom>
        </p:spPr>
        <p:txBody>
          <a:bodyPr lIns="0" tIns="0" rIns="0" bIns="0" rtlCol="0" anchor="t">
            <a:spAutoFit/>
          </a:bodyPr>
          <a:lstStyle/>
          <a:p>
            <a:pPr algn="ctr">
              <a:lnSpc>
                <a:spcPts val="3219"/>
              </a:lnSpc>
            </a:pPr>
            <a:r>
              <a:rPr lang="en-US" sz="2299" spc="160">
                <a:solidFill>
                  <a:srgbClr val="97BCC7"/>
                </a:solidFill>
                <a:latin typeface="Montserrat Classic Bold"/>
              </a:rPr>
              <a:t>MULTILAYER PERCEPTRON BACKPROPAGATION  NEURAL NETWORK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025833" y="-2491870"/>
            <a:ext cx="3554939" cy="3554243"/>
          </a:xfrm>
          <a:prstGeom prst="rect">
            <a:avLst/>
          </a:prstGeom>
          <a:solidFill>
            <a:srgbClr val="97BCC7"/>
          </a:solidFill>
        </p:spPr>
        <p:txBody>
          <a:bodyPr/>
          <a:lstStyle/>
          <a:p>
            <a:endParaRPr lang="en-US"/>
          </a:p>
        </p:txBody>
      </p:sp>
      <p:sp>
        <p:nvSpPr>
          <p:cNvPr id="3" name="AutoShape 3"/>
          <p:cNvSpPr/>
          <p:nvPr/>
        </p:nvSpPr>
        <p:spPr>
          <a:xfrm rot="-2700000">
            <a:off x="749627" y="518993"/>
            <a:ext cx="3554939" cy="26798"/>
          </a:xfrm>
          <a:prstGeom prst="rect">
            <a:avLst/>
          </a:prstGeom>
          <a:solidFill>
            <a:srgbClr val="F8FBFD"/>
          </a:solidFill>
        </p:spPr>
        <p:txBody>
          <a:bodyPr/>
          <a:lstStyle/>
          <a:p>
            <a:endParaRPr lang="en-US"/>
          </a:p>
        </p:txBody>
      </p:sp>
      <p:sp>
        <p:nvSpPr>
          <p:cNvPr id="4" name="AutoShape 4"/>
          <p:cNvSpPr/>
          <p:nvPr/>
        </p:nvSpPr>
        <p:spPr>
          <a:xfrm rot="-2700000">
            <a:off x="9876631" y="6517711"/>
            <a:ext cx="23417" cy="1909472"/>
          </a:xfrm>
          <a:prstGeom prst="rect">
            <a:avLst/>
          </a:prstGeom>
          <a:solidFill>
            <a:srgbClr val="97BCC7"/>
          </a:solidFill>
        </p:spPr>
        <p:txBody>
          <a:bodyPr/>
          <a:lstStyle/>
          <a:p>
            <a:endParaRPr lang="en-US"/>
          </a:p>
        </p:txBody>
      </p:sp>
      <p:sp>
        <p:nvSpPr>
          <p:cNvPr id="5" name="AutoShape 5"/>
          <p:cNvSpPr/>
          <p:nvPr/>
        </p:nvSpPr>
        <p:spPr>
          <a:xfrm rot="-2700000">
            <a:off x="9479818" y="5855853"/>
            <a:ext cx="1327574" cy="1327314"/>
          </a:xfrm>
          <a:prstGeom prst="rect">
            <a:avLst/>
          </a:prstGeom>
          <a:solidFill>
            <a:srgbClr val="F8FBFD"/>
          </a:solidFill>
        </p:spPr>
        <p:txBody>
          <a:bodyPr/>
          <a:lstStyle/>
          <a:p>
            <a:endParaRPr lang="en-US"/>
          </a:p>
        </p:txBody>
      </p:sp>
      <p:sp>
        <p:nvSpPr>
          <p:cNvPr id="6" name="Freeform 6"/>
          <p:cNvSpPr/>
          <p:nvPr/>
        </p:nvSpPr>
        <p:spPr>
          <a:xfrm>
            <a:off x="194767" y="1577604"/>
            <a:ext cx="4682033" cy="3347261"/>
          </a:xfrm>
          <a:custGeom>
            <a:avLst/>
            <a:gdLst/>
            <a:ahLst/>
            <a:cxnLst/>
            <a:rect l="l" t="t" r="r" b="b"/>
            <a:pathLst>
              <a:path w="4682033" h="3347261">
                <a:moveTo>
                  <a:pt x="0" y="0"/>
                </a:moveTo>
                <a:lnTo>
                  <a:pt x="4682033" y="0"/>
                </a:lnTo>
                <a:lnTo>
                  <a:pt x="4682033" y="3347261"/>
                </a:lnTo>
                <a:lnTo>
                  <a:pt x="0" y="3347261"/>
                </a:lnTo>
                <a:lnTo>
                  <a:pt x="0" y="0"/>
                </a:lnTo>
                <a:close/>
              </a:path>
            </a:pathLst>
          </a:custGeom>
          <a:blipFill>
            <a:blip r:embed="rId2"/>
            <a:stretch>
              <a:fillRect/>
            </a:stretch>
          </a:blipFill>
        </p:spPr>
        <p:txBody>
          <a:bodyPr/>
          <a:lstStyle/>
          <a:p>
            <a:endParaRPr lang="en-US"/>
          </a:p>
        </p:txBody>
      </p:sp>
      <p:sp>
        <p:nvSpPr>
          <p:cNvPr id="7" name="Freeform 7"/>
          <p:cNvSpPr/>
          <p:nvPr/>
        </p:nvSpPr>
        <p:spPr>
          <a:xfrm>
            <a:off x="4999274" y="1798727"/>
            <a:ext cx="4660103" cy="2980004"/>
          </a:xfrm>
          <a:custGeom>
            <a:avLst/>
            <a:gdLst/>
            <a:ahLst/>
            <a:cxnLst/>
            <a:rect l="l" t="t" r="r" b="b"/>
            <a:pathLst>
              <a:path w="4660103" h="2980004">
                <a:moveTo>
                  <a:pt x="0" y="0"/>
                </a:moveTo>
                <a:lnTo>
                  <a:pt x="4660103" y="0"/>
                </a:lnTo>
                <a:lnTo>
                  <a:pt x="4660103" y="2980005"/>
                </a:lnTo>
                <a:lnTo>
                  <a:pt x="0" y="2980005"/>
                </a:lnTo>
                <a:lnTo>
                  <a:pt x="0" y="0"/>
                </a:lnTo>
                <a:close/>
              </a:path>
            </a:pathLst>
          </a:custGeom>
          <a:blipFill>
            <a:blip r:embed="rId3"/>
            <a:stretch>
              <a:fillRect t="-1440" b="-1440"/>
            </a:stretch>
          </a:blipFill>
        </p:spPr>
        <p:txBody>
          <a:bodyPr/>
          <a:lstStyle/>
          <a:p>
            <a:endParaRPr lang="en-US"/>
          </a:p>
        </p:txBody>
      </p:sp>
      <p:sp>
        <p:nvSpPr>
          <p:cNvPr id="8" name="Freeform 8"/>
          <p:cNvSpPr/>
          <p:nvPr/>
        </p:nvSpPr>
        <p:spPr>
          <a:xfrm>
            <a:off x="3265112" y="4989040"/>
            <a:ext cx="2709856" cy="2326160"/>
          </a:xfrm>
          <a:custGeom>
            <a:avLst/>
            <a:gdLst/>
            <a:ahLst/>
            <a:cxnLst/>
            <a:rect l="l" t="t" r="r" b="b"/>
            <a:pathLst>
              <a:path w="2709856" h="2326160">
                <a:moveTo>
                  <a:pt x="0" y="0"/>
                </a:moveTo>
                <a:lnTo>
                  <a:pt x="2709856" y="0"/>
                </a:lnTo>
                <a:lnTo>
                  <a:pt x="2709856" y="2326160"/>
                </a:lnTo>
                <a:lnTo>
                  <a:pt x="0" y="2326160"/>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3793432" y="532392"/>
            <a:ext cx="4063729" cy="607089"/>
          </a:xfrm>
          <a:prstGeom prst="rect">
            <a:avLst/>
          </a:prstGeom>
        </p:spPr>
        <p:txBody>
          <a:bodyPr lIns="0" tIns="0" rIns="0" bIns="0" rtlCol="0" anchor="t">
            <a:spAutoFit/>
          </a:bodyPr>
          <a:lstStyle/>
          <a:p>
            <a:pPr algn="l">
              <a:lnSpc>
                <a:spcPts val="5160"/>
              </a:lnSpc>
            </a:pPr>
            <a:r>
              <a:rPr lang="en-US" sz="4300" spc="-42" dirty="0">
                <a:solidFill>
                  <a:srgbClr val="F8FBFD"/>
                </a:solidFill>
                <a:latin typeface="Montserrat Classic Bold"/>
              </a:rPr>
              <a:t>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896828" y="-2729154"/>
            <a:ext cx="3554939" cy="3554243"/>
          </a:xfrm>
          <a:prstGeom prst="rect">
            <a:avLst/>
          </a:prstGeom>
          <a:solidFill>
            <a:srgbClr val="97BCC7"/>
          </a:solidFill>
        </p:spPr>
        <p:txBody>
          <a:bodyPr/>
          <a:lstStyle/>
          <a:p>
            <a:endParaRPr lang="en-US"/>
          </a:p>
        </p:txBody>
      </p:sp>
      <p:sp>
        <p:nvSpPr>
          <p:cNvPr id="3" name="AutoShape 3"/>
          <p:cNvSpPr/>
          <p:nvPr/>
        </p:nvSpPr>
        <p:spPr>
          <a:xfrm rot="-2700000">
            <a:off x="8469088" y="393468"/>
            <a:ext cx="3554939" cy="26798"/>
          </a:xfrm>
          <a:prstGeom prst="rect">
            <a:avLst/>
          </a:prstGeom>
          <a:solidFill>
            <a:srgbClr val="F8FBFD"/>
          </a:solidFill>
        </p:spPr>
        <p:txBody>
          <a:bodyPr/>
          <a:lstStyle/>
          <a:p>
            <a:endParaRPr lang="en-US"/>
          </a:p>
        </p:txBody>
      </p:sp>
      <p:sp>
        <p:nvSpPr>
          <p:cNvPr id="4" name="AutoShape 4"/>
          <p:cNvSpPr/>
          <p:nvPr/>
        </p:nvSpPr>
        <p:spPr>
          <a:xfrm rot="-2700000">
            <a:off x="-386804" y="7039056"/>
            <a:ext cx="1299098" cy="26798"/>
          </a:xfrm>
          <a:prstGeom prst="rect">
            <a:avLst/>
          </a:prstGeom>
          <a:solidFill>
            <a:srgbClr val="F8FBFD"/>
          </a:solidFill>
        </p:spPr>
        <p:txBody>
          <a:bodyPr/>
          <a:lstStyle/>
          <a:p>
            <a:endParaRPr lang="en-US"/>
          </a:p>
        </p:txBody>
      </p:sp>
      <p:sp>
        <p:nvSpPr>
          <p:cNvPr id="5" name="TextBox 5"/>
          <p:cNvSpPr txBox="1"/>
          <p:nvPr/>
        </p:nvSpPr>
        <p:spPr>
          <a:xfrm>
            <a:off x="2667000" y="1981200"/>
            <a:ext cx="4709458" cy="676275"/>
          </a:xfrm>
          <a:prstGeom prst="rect">
            <a:avLst/>
          </a:prstGeom>
        </p:spPr>
        <p:txBody>
          <a:bodyPr lIns="0" tIns="0" rIns="0" bIns="0" rtlCol="0" anchor="t">
            <a:spAutoFit/>
          </a:bodyPr>
          <a:lstStyle/>
          <a:p>
            <a:pPr algn="l">
              <a:lnSpc>
                <a:spcPts val="5399"/>
              </a:lnSpc>
            </a:pPr>
            <a:r>
              <a:rPr lang="en-US" sz="4499" spc="-44" dirty="0">
                <a:solidFill>
                  <a:srgbClr val="F8FBFD"/>
                </a:solidFill>
                <a:latin typeface="Montserrat Classic Bold"/>
              </a:rPr>
              <a:t>Team Members :</a:t>
            </a:r>
          </a:p>
        </p:txBody>
      </p:sp>
      <p:graphicFrame>
        <p:nvGraphicFramePr>
          <p:cNvPr id="9" name="TextBox 6">
            <a:extLst>
              <a:ext uri="{FF2B5EF4-FFF2-40B4-BE49-F238E27FC236}">
                <a16:creationId xmlns:a16="http://schemas.microsoft.com/office/drawing/2014/main" id="{C6817499-5D04-D084-E1B1-53B9AF8B06C3}"/>
              </a:ext>
            </a:extLst>
          </p:cNvPr>
          <p:cNvGraphicFramePr/>
          <p:nvPr>
            <p:extLst>
              <p:ext uri="{D42A27DB-BD31-4B8C-83A1-F6EECF244321}">
                <p14:modId xmlns:p14="http://schemas.microsoft.com/office/powerpoint/2010/main" val="2151463902"/>
              </p:ext>
            </p:extLst>
          </p:nvPr>
        </p:nvGraphicFramePr>
        <p:xfrm>
          <a:off x="381000" y="1646684"/>
          <a:ext cx="8991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2154813" y="-2403234"/>
            <a:ext cx="5888081" cy="5413924"/>
          </a:xfrm>
          <a:prstGeom prst="rect">
            <a:avLst/>
          </a:prstGeom>
          <a:solidFill>
            <a:srgbClr val="053D57">
              <a:alpha val="49804"/>
            </a:srgbClr>
          </a:solidFill>
        </p:spPr>
        <p:txBody>
          <a:bodyPr/>
          <a:lstStyle/>
          <a:p>
            <a:endParaRPr lang="en-US"/>
          </a:p>
        </p:txBody>
      </p:sp>
      <p:sp>
        <p:nvSpPr>
          <p:cNvPr id="3" name="AutoShape 3"/>
          <p:cNvSpPr/>
          <p:nvPr/>
        </p:nvSpPr>
        <p:spPr>
          <a:xfrm>
            <a:off x="5403934" y="621063"/>
            <a:ext cx="5009384" cy="6689656"/>
          </a:xfrm>
          <a:prstGeom prst="rect">
            <a:avLst/>
          </a:prstGeom>
          <a:solidFill>
            <a:srgbClr val="F8FBFD"/>
          </a:solidFill>
        </p:spPr>
        <p:txBody>
          <a:bodyPr/>
          <a:lstStyle/>
          <a:p>
            <a:endParaRPr lang="en-US"/>
          </a:p>
        </p:txBody>
      </p:sp>
      <p:sp>
        <p:nvSpPr>
          <p:cNvPr id="4" name="AutoShape 4"/>
          <p:cNvSpPr/>
          <p:nvPr/>
        </p:nvSpPr>
        <p:spPr>
          <a:xfrm rot="-2700000">
            <a:off x="107284" y="800991"/>
            <a:ext cx="4319572" cy="23619"/>
          </a:xfrm>
          <a:prstGeom prst="rect">
            <a:avLst/>
          </a:prstGeom>
          <a:solidFill>
            <a:srgbClr val="053D57"/>
          </a:solidFill>
        </p:spPr>
        <p:txBody>
          <a:bodyPr/>
          <a:lstStyle/>
          <a:p>
            <a:endParaRPr lang="en-US"/>
          </a:p>
        </p:txBody>
      </p:sp>
      <p:sp>
        <p:nvSpPr>
          <p:cNvPr id="5" name="Freeform 5"/>
          <p:cNvSpPr/>
          <p:nvPr/>
        </p:nvSpPr>
        <p:spPr>
          <a:xfrm>
            <a:off x="5775788" y="1356899"/>
            <a:ext cx="3473099" cy="4946286"/>
          </a:xfrm>
          <a:custGeom>
            <a:avLst/>
            <a:gdLst/>
            <a:ahLst/>
            <a:cxnLst/>
            <a:rect l="l" t="t" r="r" b="b"/>
            <a:pathLst>
              <a:path w="3473099" h="4946286">
                <a:moveTo>
                  <a:pt x="0" y="0"/>
                </a:moveTo>
                <a:lnTo>
                  <a:pt x="3473099" y="0"/>
                </a:lnTo>
                <a:lnTo>
                  <a:pt x="3473099" y="4946286"/>
                </a:lnTo>
                <a:lnTo>
                  <a:pt x="0" y="4946286"/>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171189" y="945837"/>
            <a:ext cx="5232745" cy="5884942"/>
            <a:chOff x="0" y="0"/>
            <a:chExt cx="6976994" cy="7846589"/>
          </a:xfrm>
        </p:grpSpPr>
        <p:sp>
          <p:nvSpPr>
            <p:cNvPr id="7" name="TextBox 7"/>
            <p:cNvSpPr txBox="1"/>
            <p:nvPr/>
          </p:nvSpPr>
          <p:spPr>
            <a:xfrm>
              <a:off x="0" y="-9525"/>
              <a:ext cx="6976994" cy="583458"/>
            </a:xfrm>
            <a:prstGeom prst="rect">
              <a:avLst/>
            </a:prstGeom>
          </p:spPr>
          <p:txBody>
            <a:bodyPr lIns="0" tIns="0" rIns="0" bIns="0" rtlCol="0" anchor="t">
              <a:spAutoFit/>
            </a:bodyPr>
            <a:lstStyle/>
            <a:p>
              <a:pPr algn="l">
                <a:lnSpc>
                  <a:spcPts val="3450"/>
                </a:lnSpc>
              </a:pPr>
              <a:r>
                <a:rPr lang="en-US" sz="2875">
                  <a:solidFill>
                    <a:srgbClr val="053D57"/>
                  </a:solidFill>
                  <a:latin typeface="Montserrat Classic Bold"/>
                </a:rPr>
                <a:t>WHY HEART DISEASE ?</a:t>
              </a:r>
            </a:p>
          </p:txBody>
        </p:sp>
        <p:sp>
          <p:nvSpPr>
            <p:cNvPr id="8" name="TextBox 8"/>
            <p:cNvSpPr txBox="1"/>
            <p:nvPr/>
          </p:nvSpPr>
          <p:spPr>
            <a:xfrm>
              <a:off x="0" y="839637"/>
              <a:ext cx="6976994" cy="7006952"/>
            </a:xfrm>
            <a:prstGeom prst="rect">
              <a:avLst/>
            </a:prstGeom>
          </p:spPr>
          <p:txBody>
            <a:bodyPr lIns="0" tIns="0" rIns="0" bIns="0" rtlCol="0" anchor="t">
              <a:spAutoFit/>
            </a:bodyPr>
            <a:lstStyle/>
            <a:p>
              <a:pPr algn="l">
                <a:lnSpc>
                  <a:spcPts val="2773"/>
                </a:lnSpc>
              </a:pPr>
              <a:r>
                <a:rPr lang="en-US" sz="1848" spc="18">
                  <a:solidFill>
                    <a:srgbClr val="053D57"/>
                  </a:solidFill>
                  <a:latin typeface="Montserrat Light"/>
                </a:rPr>
                <a:t>Smart neural networks have shown great potential in determining the incidence of heart disease. By leveraging the power of deep learning algorithms, these networks can analyze large volumes of medical data, including patient demographics, clinical measurements, and diagnostic tests, to identify patterns and risk factors associated with heart disease. Using advanced techniques such as convolutional neural networks (CNNs) and recurrent neural networks (RNNs), smart neural networks can extract meaningful features from complex datasets, enabling accurate predictions and early detection of heart disease.</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TextBox 2"/>
          <p:cNvSpPr txBox="1"/>
          <p:nvPr/>
        </p:nvSpPr>
        <p:spPr>
          <a:xfrm>
            <a:off x="1246448" y="3305175"/>
            <a:ext cx="5253401" cy="704850"/>
          </a:xfrm>
          <a:prstGeom prst="rect">
            <a:avLst/>
          </a:prstGeom>
        </p:spPr>
        <p:txBody>
          <a:bodyPr lIns="0" tIns="0" rIns="0" bIns="0" rtlCol="0" anchor="t">
            <a:spAutoFit/>
          </a:bodyPr>
          <a:lstStyle/>
          <a:p>
            <a:pPr algn="r">
              <a:lnSpc>
                <a:spcPts val="5599"/>
              </a:lnSpc>
            </a:pPr>
            <a:r>
              <a:rPr lang="en-US" sz="4666" spc="-46">
                <a:solidFill>
                  <a:srgbClr val="F8FBFD"/>
                </a:solidFill>
                <a:latin typeface="Montserrat Classic"/>
              </a:rPr>
              <a:t>THANK YOU</a:t>
            </a:r>
          </a:p>
        </p:txBody>
      </p:sp>
      <p:sp>
        <p:nvSpPr>
          <p:cNvPr id="3" name="AutoShape 3"/>
          <p:cNvSpPr/>
          <p:nvPr/>
        </p:nvSpPr>
        <p:spPr>
          <a:xfrm rot="-2700000">
            <a:off x="151555" y="-1094679"/>
            <a:ext cx="2189786" cy="2189358"/>
          </a:xfrm>
          <a:prstGeom prst="rect">
            <a:avLst/>
          </a:prstGeom>
          <a:solidFill>
            <a:srgbClr val="97BCC7"/>
          </a:solidFill>
        </p:spPr>
        <p:txBody>
          <a:bodyPr/>
          <a:lstStyle/>
          <a:p>
            <a:endParaRPr lang="en-US"/>
          </a:p>
        </p:txBody>
      </p:sp>
      <p:sp>
        <p:nvSpPr>
          <p:cNvPr id="4" name="AutoShape 4"/>
          <p:cNvSpPr/>
          <p:nvPr/>
        </p:nvSpPr>
        <p:spPr>
          <a:xfrm rot="-2700000">
            <a:off x="1244439" y="217741"/>
            <a:ext cx="3554939" cy="26798"/>
          </a:xfrm>
          <a:prstGeom prst="rect">
            <a:avLst/>
          </a:prstGeom>
          <a:solidFill>
            <a:srgbClr val="F8FBFD"/>
          </a:solidFill>
        </p:spPr>
        <p:txBody>
          <a:bodyPr/>
          <a:lstStyle/>
          <a:p>
            <a:endParaRPr lang="en-US"/>
          </a:p>
        </p:txBody>
      </p:sp>
      <p:sp>
        <p:nvSpPr>
          <p:cNvPr id="5" name="AutoShape 5"/>
          <p:cNvSpPr/>
          <p:nvPr/>
        </p:nvSpPr>
        <p:spPr>
          <a:xfrm rot="-2700000">
            <a:off x="9180201" y="5818999"/>
            <a:ext cx="23417" cy="1909472"/>
          </a:xfrm>
          <a:prstGeom prst="rect">
            <a:avLst/>
          </a:prstGeom>
          <a:solidFill>
            <a:srgbClr val="97BCC7"/>
          </a:solidFill>
        </p:spPr>
        <p:txBody>
          <a:bodyPr/>
          <a:lstStyle/>
          <a:p>
            <a:endParaRPr lang="en-US"/>
          </a:p>
        </p:txBody>
      </p:sp>
      <p:sp>
        <p:nvSpPr>
          <p:cNvPr id="6" name="AutoShape 6"/>
          <p:cNvSpPr/>
          <p:nvPr/>
        </p:nvSpPr>
        <p:spPr>
          <a:xfrm rot="-2700000">
            <a:off x="8924097" y="4840774"/>
            <a:ext cx="1902383" cy="1902011"/>
          </a:xfrm>
          <a:prstGeom prst="rect">
            <a:avLst/>
          </a:prstGeom>
          <a:solidFill>
            <a:srgbClr val="F8FBFD"/>
          </a:solid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6722425" y="-2675492"/>
            <a:ext cx="3554939" cy="3554243"/>
          </a:xfrm>
          <a:prstGeom prst="rect">
            <a:avLst/>
          </a:prstGeom>
          <a:solidFill>
            <a:srgbClr val="97BCC7"/>
          </a:solidFill>
        </p:spPr>
        <p:txBody>
          <a:bodyPr/>
          <a:lstStyle/>
          <a:p>
            <a:endParaRPr lang="en-US"/>
          </a:p>
        </p:txBody>
      </p:sp>
      <p:sp>
        <p:nvSpPr>
          <p:cNvPr id="3" name="AutoShape 3"/>
          <p:cNvSpPr/>
          <p:nvPr/>
        </p:nvSpPr>
        <p:spPr>
          <a:xfrm rot="-2700000">
            <a:off x="8294685" y="436970"/>
            <a:ext cx="3554939" cy="26798"/>
          </a:xfrm>
          <a:prstGeom prst="rect">
            <a:avLst/>
          </a:prstGeom>
          <a:solidFill>
            <a:srgbClr val="F8FBFD"/>
          </a:solidFill>
        </p:spPr>
        <p:txBody>
          <a:bodyPr/>
          <a:lstStyle/>
          <a:p>
            <a:endParaRPr lang="en-US"/>
          </a:p>
        </p:txBody>
      </p:sp>
      <p:sp>
        <p:nvSpPr>
          <p:cNvPr id="4" name="TextBox 4"/>
          <p:cNvSpPr txBox="1"/>
          <p:nvPr/>
        </p:nvSpPr>
        <p:spPr>
          <a:xfrm>
            <a:off x="731520" y="282557"/>
            <a:ext cx="7729373" cy="5993757"/>
          </a:xfrm>
          <a:prstGeom prst="rect">
            <a:avLst/>
          </a:prstGeom>
        </p:spPr>
        <p:txBody>
          <a:bodyPr lIns="0" tIns="0" rIns="0" bIns="0" rtlCol="0" anchor="t">
            <a:spAutoFit/>
          </a:bodyPr>
          <a:lstStyle/>
          <a:p>
            <a:pPr algn="l">
              <a:lnSpc>
                <a:spcPts val="2442"/>
              </a:lnSpc>
            </a:pPr>
            <a:endParaRPr dirty="0"/>
          </a:p>
          <a:p>
            <a:pPr algn="l">
              <a:lnSpc>
                <a:spcPts val="3002"/>
              </a:lnSpc>
            </a:pPr>
            <a:r>
              <a:rPr lang="en-US" sz="2144" spc="150" dirty="0">
                <a:solidFill>
                  <a:srgbClr val="F8FBFD"/>
                </a:solidFill>
                <a:latin typeface="Montserrat Classic Bold"/>
              </a:rPr>
              <a:t>About our dataset :</a:t>
            </a:r>
          </a:p>
          <a:p>
            <a:pPr algn="l">
              <a:lnSpc>
                <a:spcPts val="3002"/>
              </a:lnSpc>
            </a:pPr>
            <a:endParaRPr lang="en-US" sz="2144" spc="150" dirty="0">
              <a:solidFill>
                <a:srgbClr val="F8FBFD"/>
              </a:solidFill>
              <a:latin typeface="Montserrat Classic Bold"/>
            </a:endParaRPr>
          </a:p>
          <a:p>
            <a:pPr algn="l">
              <a:lnSpc>
                <a:spcPts val="2442"/>
              </a:lnSpc>
            </a:pPr>
            <a:endParaRPr lang="en-US" sz="2144" spc="150" dirty="0">
              <a:solidFill>
                <a:srgbClr val="F8FBFD"/>
              </a:solidFill>
              <a:latin typeface="Montserrat Classic Bold"/>
            </a:endParaRPr>
          </a:p>
          <a:p>
            <a:pPr algn="l">
              <a:lnSpc>
                <a:spcPts val="2582"/>
              </a:lnSpc>
            </a:pPr>
            <a:r>
              <a:rPr lang="en-US" sz="1844" spc="129" dirty="0">
                <a:solidFill>
                  <a:srgbClr val="F8FBFD"/>
                </a:solidFill>
                <a:latin typeface="Montserrat Classic"/>
              </a:rPr>
              <a:t>In our dataset we have the following Columns:</a:t>
            </a:r>
          </a:p>
          <a:p>
            <a:pPr algn="l">
              <a:lnSpc>
                <a:spcPts val="2442"/>
              </a:lnSpc>
            </a:pPr>
            <a:endParaRPr lang="en-US" sz="1844" spc="129" dirty="0">
              <a:solidFill>
                <a:srgbClr val="F8FBFD"/>
              </a:solidFill>
              <a:latin typeface="Montserrat Classic"/>
            </a:endParaRPr>
          </a:p>
          <a:p>
            <a:pPr marL="376696" lvl="1" indent="-188348" algn="l">
              <a:lnSpc>
                <a:spcPts val="2442"/>
              </a:lnSpc>
              <a:buFont typeface="Arial"/>
              <a:buChar char="•"/>
            </a:pPr>
            <a:r>
              <a:rPr lang="en-US" sz="1744" spc="122" dirty="0">
                <a:solidFill>
                  <a:srgbClr val="F8FBFD"/>
                </a:solidFill>
                <a:latin typeface="Montserrat Classic"/>
              </a:rPr>
              <a:t>Age</a:t>
            </a:r>
          </a:p>
          <a:p>
            <a:pPr marL="376696" lvl="1" indent="-188348" algn="l">
              <a:lnSpc>
                <a:spcPts val="2442"/>
              </a:lnSpc>
              <a:buFont typeface="Arial"/>
              <a:buChar char="•"/>
            </a:pPr>
            <a:r>
              <a:rPr lang="en-US" sz="1744" spc="122" dirty="0">
                <a:solidFill>
                  <a:srgbClr val="F8FBFD"/>
                </a:solidFill>
                <a:latin typeface="Montserrat Classic"/>
              </a:rPr>
              <a:t> sex</a:t>
            </a:r>
          </a:p>
          <a:p>
            <a:pPr marL="376696" lvl="1" indent="-188348" algn="l">
              <a:lnSpc>
                <a:spcPts val="2442"/>
              </a:lnSpc>
              <a:buFont typeface="Arial"/>
              <a:buChar char="•"/>
            </a:pPr>
            <a:r>
              <a:rPr lang="en-US" sz="1744" spc="122" dirty="0">
                <a:solidFill>
                  <a:srgbClr val="F8FBFD"/>
                </a:solidFill>
                <a:latin typeface="Montserrat Classic"/>
              </a:rPr>
              <a:t> cp</a:t>
            </a:r>
          </a:p>
          <a:p>
            <a:pPr marL="376696" lvl="1" indent="-188348" algn="l">
              <a:lnSpc>
                <a:spcPts val="2442"/>
              </a:lnSpc>
              <a:buFont typeface="Arial"/>
              <a:buChar char="•"/>
            </a:pPr>
            <a:r>
              <a:rPr lang="en-US" sz="1744" spc="122" dirty="0">
                <a:solidFill>
                  <a:srgbClr val="F8FBFD"/>
                </a:solidFill>
                <a:latin typeface="Montserrat Classic"/>
              </a:rPr>
              <a:t> </a:t>
            </a:r>
            <a:r>
              <a:rPr lang="en-US" sz="1744" spc="122" dirty="0" err="1">
                <a:solidFill>
                  <a:srgbClr val="F8FBFD"/>
                </a:solidFill>
                <a:latin typeface="Montserrat Classic"/>
              </a:rPr>
              <a:t>trestbps</a:t>
            </a:r>
            <a:endParaRPr lang="en-US" sz="1744" spc="122" dirty="0">
              <a:solidFill>
                <a:srgbClr val="F8FBFD"/>
              </a:solidFill>
              <a:latin typeface="Montserrat Classic"/>
            </a:endParaRPr>
          </a:p>
          <a:p>
            <a:pPr marL="376696" lvl="1" indent="-188348" algn="l">
              <a:lnSpc>
                <a:spcPts val="2442"/>
              </a:lnSpc>
              <a:buFont typeface="Arial"/>
              <a:buChar char="•"/>
            </a:pPr>
            <a:r>
              <a:rPr lang="en-US" sz="1744" spc="122" dirty="0">
                <a:solidFill>
                  <a:srgbClr val="F8FBFD"/>
                </a:solidFill>
                <a:latin typeface="Montserrat Classic"/>
              </a:rPr>
              <a:t> </a:t>
            </a:r>
            <a:r>
              <a:rPr lang="en-US" sz="1744" spc="122" dirty="0" err="1">
                <a:solidFill>
                  <a:srgbClr val="F8FBFD"/>
                </a:solidFill>
                <a:latin typeface="Montserrat Classic"/>
              </a:rPr>
              <a:t>chol</a:t>
            </a:r>
            <a:endParaRPr lang="en-US" sz="1744" spc="122" dirty="0">
              <a:solidFill>
                <a:srgbClr val="F8FBFD"/>
              </a:solidFill>
              <a:latin typeface="Montserrat Classic"/>
            </a:endParaRPr>
          </a:p>
          <a:p>
            <a:pPr marL="376696" lvl="1" indent="-188348" algn="l">
              <a:lnSpc>
                <a:spcPts val="2442"/>
              </a:lnSpc>
              <a:buFont typeface="Arial"/>
              <a:buChar char="•"/>
            </a:pPr>
            <a:r>
              <a:rPr lang="en-US" sz="1744" spc="122" dirty="0">
                <a:solidFill>
                  <a:srgbClr val="F8FBFD"/>
                </a:solidFill>
                <a:latin typeface="Montserrat Classic"/>
              </a:rPr>
              <a:t> </a:t>
            </a:r>
            <a:r>
              <a:rPr lang="en-US" sz="1744" spc="122" dirty="0" err="1">
                <a:solidFill>
                  <a:srgbClr val="F8FBFD"/>
                </a:solidFill>
                <a:latin typeface="Montserrat Classic"/>
              </a:rPr>
              <a:t>fbs</a:t>
            </a:r>
            <a:endParaRPr lang="en-US" sz="1744" spc="122" dirty="0">
              <a:solidFill>
                <a:srgbClr val="F8FBFD"/>
              </a:solidFill>
              <a:latin typeface="Montserrat Classic"/>
            </a:endParaRPr>
          </a:p>
          <a:p>
            <a:pPr marL="376696" lvl="1" indent="-188348" algn="l">
              <a:lnSpc>
                <a:spcPts val="2442"/>
              </a:lnSpc>
              <a:buFont typeface="Arial"/>
              <a:buChar char="•"/>
            </a:pPr>
            <a:r>
              <a:rPr lang="en-US" sz="1744" spc="122" dirty="0">
                <a:solidFill>
                  <a:srgbClr val="F8FBFD"/>
                </a:solidFill>
                <a:latin typeface="Montserrat Classic"/>
              </a:rPr>
              <a:t> </a:t>
            </a:r>
            <a:r>
              <a:rPr lang="en-US" sz="1744" spc="122" dirty="0" err="1">
                <a:solidFill>
                  <a:srgbClr val="F8FBFD"/>
                </a:solidFill>
                <a:latin typeface="Montserrat Classic"/>
              </a:rPr>
              <a:t>restecg</a:t>
            </a:r>
            <a:endParaRPr lang="en-US" sz="1744" spc="122" dirty="0">
              <a:solidFill>
                <a:srgbClr val="F8FBFD"/>
              </a:solidFill>
              <a:latin typeface="Montserrat Classic"/>
            </a:endParaRPr>
          </a:p>
          <a:p>
            <a:pPr algn="l">
              <a:lnSpc>
                <a:spcPts val="2442"/>
              </a:lnSpc>
            </a:pPr>
            <a:endParaRPr lang="en-US" sz="1744" spc="122" dirty="0">
              <a:solidFill>
                <a:srgbClr val="F8FBFD"/>
              </a:solidFill>
              <a:latin typeface="Montserrat Classic"/>
            </a:endParaRPr>
          </a:p>
          <a:p>
            <a:pPr algn="l">
              <a:lnSpc>
                <a:spcPts val="2442"/>
              </a:lnSpc>
            </a:pPr>
            <a:endParaRPr lang="en-US" sz="1744" spc="122" dirty="0">
              <a:solidFill>
                <a:srgbClr val="F8FBFD"/>
              </a:solidFill>
              <a:latin typeface="Montserrat Classic"/>
            </a:endParaRPr>
          </a:p>
          <a:p>
            <a:pPr algn="l">
              <a:lnSpc>
                <a:spcPts val="2442"/>
              </a:lnSpc>
            </a:pPr>
            <a:endParaRPr lang="en-US" sz="1744" spc="122" dirty="0">
              <a:solidFill>
                <a:srgbClr val="F8FBFD"/>
              </a:solidFill>
              <a:latin typeface="Montserrat Classic"/>
            </a:endParaRPr>
          </a:p>
          <a:p>
            <a:pPr algn="l">
              <a:lnSpc>
                <a:spcPts val="2442"/>
              </a:lnSpc>
            </a:pPr>
            <a:endParaRPr lang="en-US" sz="1744" spc="122" dirty="0">
              <a:solidFill>
                <a:srgbClr val="F8FBFD"/>
              </a:solidFill>
              <a:latin typeface="Montserrat Classic"/>
            </a:endParaRPr>
          </a:p>
          <a:p>
            <a:pPr algn="l">
              <a:lnSpc>
                <a:spcPts val="2442"/>
              </a:lnSpc>
            </a:pPr>
            <a:r>
              <a:rPr lang="en-US" sz="1744" spc="122" dirty="0">
                <a:solidFill>
                  <a:srgbClr val="F8FBFD"/>
                </a:solidFill>
                <a:latin typeface="Montserrat Classic"/>
              </a:rPr>
              <a:t>In the target column we have binary values 0&amp;1 and it is the </a:t>
            </a:r>
            <a:r>
              <a:rPr lang="en-US" sz="1744" spc="122" dirty="0" err="1">
                <a:solidFill>
                  <a:srgbClr val="F8FBFD"/>
                </a:solidFill>
                <a:latin typeface="Montserrat Classic"/>
              </a:rPr>
              <a:t>colom</a:t>
            </a:r>
            <a:r>
              <a:rPr lang="en-US" sz="1744" spc="122" dirty="0">
                <a:solidFill>
                  <a:srgbClr val="F8FBFD"/>
                </a:solidFill>
                <a:latin typeface="Montserrat Classic"/>
              </a:rPr>
              <a:t> which we use to determine the disease</a:t>
            </a:r>
          </a:p>
        </p:txBody>
      </p:sp>
      <p:sp>
        <p:nvSpPr>
          <p:cNvPr id="5" name="AutoShape 5"/>
          <p:cNvSpPr/>
          <p:nvPr/>
        </p:nvSpPr>
        <p:spPr>
          <a:xfrm rot="-2700000">
            <a:off x="-785282" y="5094899"/>
            <a:ext cx="1097664" cy="1097449"/>
          </a:xfrm>
          <a:prstGeom prst="rect">
            <a:avLst/>
          </a:prstGeom>
          <a:solidFill>
            <a:srgbClr val="F8FBFD"/>
          </a:solidFill>
        </p:spPr>
        <p:txBody>
          <a:bodyPr/>
          <a:lstStyle/>
          <a:p>
            <a:endParaRPr lang="en-US"/>
          </a:p>
        </p:txBody>
      </p:sp>
      <p:sp>
        <p:nvSpPr>
          <p:cNvPr id="6" name="AutoShape 6"/>
          <p:cNvSpPr/>
          <p:nvPr/>
        </p:nvSpPr>
        <p:spPr>
          <a:xfrm rot="-2700000">
            <a:off x="-753471" y="6441228"/>
            <a:ext cx="1514362" cy="26935"/>
          </a:xfrm>
          <a:prstGeom prst="rect">
            <a:avLst/>
          </a:prstGeom>
          <a:solidFill>
            <a:srgbClr val="97BCC7"/>
          </a:solidFill>
        </p:spPr>
        <p:txBody>
          <a:bodyPr/>
          <a:lstStyle/>
          <a:p>
            <a:endParaRPr lang="en-US"/>
          </a:p>
        </p:txBody>
      </p:sp>
      <p:sp>
        <p:nvSpPr>
          <p:cNvPr id="7" name="TextBox 7"/>
          <p:cNvSpPr txBox="1"/>
          <p:nvPr/>
        </p:nvSpPr>
        <p:spPr>
          <a:xfrm>
            <a:off x="4114800" y="2166937"/>
            <a:ext cx="1723969" cy="2981325"/>
          </a:xfrm>
          <a:prstGeom prst="rect">
            <a:avLst/>
          </a:prstGeom>
        </p:spPr>
        <p:txBody>
          <a:bodyPr wrap="square" lIns="0" tIns="0" rIns="0" bIns="0" rtlCol="0" anchor="t">
            <a:spAutoFit/>
          </a:bodyPr>
          <a:lstStyle/>
          <a:p>
            <a:pPr marL="474991" lvl="1" indent="-237495" algn="just">
              <a:lnSpc>
                <a:spcPts val="2640"/>
              </a:lnSpc>
              <a:buFont typeface="Arial"/>
              <a:buChar char="•"/>
            </a:pPr>
            <a:r>
              <a:rPr lang="en-US" sz="1740" spc="-22" dirty="0">
                <a:solidFill>
                  <a:srgbClr val="F8FBFD"/>
                </a:solidFill>
                <a:latin typeface="Montserrat Classic"/>
              </a:rPr>
              <a:t> </a:t>
            </a:r>
            <a:r>
              <a:rPr lang="en-US" sz="1740" spc="-22" dirty="0" err="1">
                <a:solidFill>
                  <a:srgbClr val="F8FBFD"/>
                </a:solidFill>
                <a:latin typeface="Montserrat Classic"/>
              </a:rPr>
              <a:t>thalach</a:t>
            </a:r>
            <a:endParaRPr lang="en-US" sz="1740" spc="-22" dirty="0">
              <a:solidFill>
                <a:srgbClr val="F8FBFD"/>
              </a:solidFill>
              <a:latin typeface="Montserrat Classic"/>
            </a:endParaRPr>
          </a:p>
          <a:p>
            <a:pPr marL="474991" lvl="1" indent="-237495" algn="just">
              <a:lnSpc>
                <a:spcPts val="2640"/>
              </a:lnSpc>
              <a:buFont typeface="Arial"/>
              <a:buChar char="•"/>
            </a:pPr>
            <a:r>
              <a:rPr lang="en-US" sz="1740" spc="-22" dirty="0" err="1">
                <a:solidFill>
                  <a:srgbClr val="F8FBFD"/>
                </a:solidFill>
                <a:latin typeface="Montserrat Classic"/>
              </a:rPr>
              <a:t>exang</a:t>
            </a:r>
            <a:endParaRPr lang="en-US" sz="1740" spc="-22" dirty="0">
              <a:solidFill>
                <a:srgbClr val="F8FBFD"/>
              </a:solidFill>
              <a:latin typeface="Montserrat Classic"/>
            </a:endParaRPr>
          </a:p>
          <a:p>
            <a:pPr marL="474991" lvl="1" indent="-237495" algn="just">
              <a:lnSpc>
                <a:spcPts val="2640"/>
              </a:lnSpc>
              <a:buFont typeface="Arial"/>
              <a:buChar char="•"/>
            </a:pPr>
            <a:r>
              <a:rPr lang="en-US" sz="1740" spc="-22" dirty="0" err="1">
                <a:solidFill>
                  <a:srgbClr val="F8FBFD"/>
                </a:solidFill>
                <a:latin typeface="Montserrat Classic"/>
              </a:rPr>
              <a:t>oldpeak</a:t>
            </a:r>
            <a:endParaRPr lang="en-US" sz="1740" spc="-22" dirty="0">
              <a:solidFill>
                <a:srgbClr val="F8FBFD"/>
              </a:solidFill>
              <a:latin typeface="Montserrat Classic"/>
            </a:endParaRPr>
          </a:p>
          <a:p>
            <a:pPr marL="474991" lvl="1" indent="-237495" algn="just">
              <a:lnSpc>
                <a:spcPts val="2640"/>
              </a:lnSpc>
              <a:buFont typeface="Arial"/>
              <a:buChar char="•"/>
            </a:pPr>
            <a:r>
              <a:rPr lang="en-US" sz="1740" spc="-22" dirty="0">
                <a:solidFill>
                  <a:srgbClr val="F8FBFD"/>
                </a:solidFill>
                <a:latin typeface="Montserrat Classic"/>
              </a:rPr>
              <a:t>slope</a:t>
            </a:r>
          </a:p>
          <a:p>
            <a:pPr marL="474991" lvl="1" indent="-237495" algn="just">
              <a:lnSpc>
                <a:spcPts val="2640"/>
              </a:lnSpc>
              <a:buFont typeface="Arial"/>
              <a:buChar char="•"/>
            </a:pPr>
            <a:r>
              <a:rPr lang="en-US" sz="1740" spc="-22" dirty="0">
                <a:solidFill>
                  <a:srgbClr val="F8FBFD"/>
                </a:solidFill>
                <a:latin typeface="Montserrat Classic"/>
              </a:rPr>
              <a:t>ca </a:t>
            </a:r>
          </a:p>
          <a:p>
            <a:pPr marL="474991" lvl="1" indent="-237495" algn="just">
              <a:lnSpc>
                <a:spcPts val="2640"/>
              </a:lnSpc>
              <a:buFont typeface="Arial"/>
              <a:buChar char="•"/>
            </a:pPr>
            <a:r>
              <a:rPr lang="en-US" sz="1740" spc="-22" dirty="0" err="1">
                <a:solidFill>
                  <a:srgbClr val="F8FBFD"/>
                </a:solidFill>
                <a:latin typeface="Montserrat Classic"/>
              </a:rPr>
              <a:t>thal</a:t>
            </a:r>
            <a:r>
              <a:rPr lang="en-US" sz="1740" spc="-22" dirty="0">
                <a:solidFill>
                  <a:srgbClr val="F8FBFD"/>
                </a:solidFill>
                <a:latin typeface="Montserrat Classic"/>
              </a:rPr>
              <a:t> </a:t>
            </a:r>
          </a:p>
          <a:p>
            <a:pPr marL="474991" lvl="1" indent="-237495" algn="just">
              <a:lnSpc>
                <a:spcPts val="2640"/>
              </a:lnSpc>
              <a:buFont typeface="Arial"/>
              <a:buChar char="•"/>
            </a:pPr>
            <a:r>
              <a:rPr lang="en-US" sz="1740" spc="-22" dirty="0">
                <a:solidFill>
                  <a:srgbClr val="F8FBFD"/>
                </a:solidFill>
                <a:latin typeface="Montserrat Classic"/>
              </a:rPr>
              <a:t>target</a:t>
            </a:r>
          </a:p>
          <a:p>
            <a:pPr algn="ctr">
              <a:lnSpc>
                <a:spcPts val="5159"/>
              </a:lnSpc>
              <a:spcBef>
                <a:spcPct val="0"/>
              </a:spcBef>
            </a:pPr>
            <a:endParaRPr lang="en-US" sz="1740" spc="-22" dirty="0">
              <a:solidFill>
                <a:srgbClr val="F8FBFD"/>
              </a:solidFill>
              <a:latin typeface="Montserrat Class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en-US"/>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en-US"/>
          </a:p>
        </p:txBody>
      </p:sp>
      <p:sp>
        <p:nvSpPr>
          <p:cNvPr id="4" name="AutoShape 4"/>
          <p:cNvSpPr/>
          <p:nvPr/>
        </p:nvSpPr>
        <p:spPr>
          <a:xfrm rot="-2700000">
            <a:off x="7946060" y="-235135"/>
            <a:ext cx="4043490" cy="26728"/>
          </a:xfrm>
          <a:prstGeom prst="rect">
            <a:avLst/>
          </a:prstGeom>
          <a:solidFill>
            <a:srgbClr val="053D57"/>
          </a:solidFill>
        </p:spPr>
        <p:txBody>
          <a:bodyPr/>
          <a:lstStyle/>
          <a:p>
            <a:endParaRPr lang="en-US"/>
          </a:p>
        </p:txBody>
      </p:sp>
      <p:sp>
        <p:nvSpPr>
          <p:cNvPr id="5" name="AutoShape 5"/>
          <p:cNvSpPr/>
          <p:nvPr/>
        </p:nvSpPr>
        <p:spPr>
          <a:xfrm rot="-2700000">
            <a:off x="3395585" y="2163914"/>
            <a:ext cx="23417" cy="6248732"/>
          </a:xfrm>
          <a:prstGeom prst="rect">
            <a:avLst/>
          </a:prstGeom>
          <a:solidFill>
            <a:srgbClr val="053D57"/>
          </a:solidFill>
        </p:spPr>
        <p:txBody>
          <a:bodyPr/>
          <a:lstStyle/>
          <a:p>
            <a:endParaRPr lang="en-US"/>
          </a:p>
        </p:txBody>
      </p:sp>
      <p:sp>
        <p:nvSpPr>
          <p:cNvPr id="6" name="TextBox 6"/>
          <p:cNvSpPr txBox="1"/>
          <p:nvPr/>
        </p:nvSpPr>
        <p:spPr>
          <a:xfrm>
            <a:off x="3849925" y="935463"/>
            <a:ext cx="4384591" cy="4892913"/>
          </a:xfrm>
          <a:prstGeom prst="rect">
            <a:avLst/>
          </a:prstGeom>
        </p:spPr>
        <p:txBody>
          <a:bodyPr lIns="0" tIns="0" rIns="0" bIns="0" rtlCol="0" anchor="t">
            <a:spAutoFit/>
          </a:bodyPr>
          <a:lstStyle/>
          <a:p>
            <a:pPr algn="r">
              <a:lnSpc>
                <a:spcPts val="4240"/>
              </a:lnSpc>
            </a:pPr>
            <a:r>
              <a:rPr lang="en-US" sz="2827" spc="28" dirty="0">
                <a:solidFill>
                  <a:srgbClr val="053D57"/>
                </a:solidFill>
                <a:latin typeface="Montserrat Light Bold"/>
              </a:rPr>
              <a:t>Algorithms we used</a:t>
            </a:r>
            <a:r>
              <a:rPr lang="en-US" sz="2827" spc="28" dirty="0">
                <a:solidFill>
                  <a:srgbClr val="053D57"/>
                </a:solidFill>
                <a:latin typeface="Montserrat Light"/>
              </a:rPr>
              <a:t> </a:t>
            </a:r>
          </a:p>
          <a:p>
            <a:pPr algn="r">
              <a:lnSpc>
                <a:spcPts val="2890"/>
              </a:lnSpc>
            </a:pPr>
            <a:endParaRPr lang="en-US" sz="2827" spc="28" dirty="0">
              <a:solidFill>
                <a:srgbClr val="053D57"/>
              </a:solidFill>
              <a:latin typeface="Montserrat Light"/>
            </a:endParaRPr>
          </a:p>
          <a:p>
            <a:pPr marL="459244" lvl="1" indent="-229622" algn="just">
              <a:lnSpc>
                <a:spcPts val="3190"/>
              </a:lnSpc>
              <a:buFont typeface="Arial"/>
              <a:buChar char="•"/>
            </a:pPr>
            <a:r>
              <a:rPr lang="en-US" sz="2127" spc="21" dirty="0" err="1">
                <a:solidFill>
                  <a:srgbClr val="053D57"/>
                </a:solidFill>
                <a:latin typeface="Montserrat Light"/>
              </a:rPr>
              <a:t>Mcculloch</a:t>
            </a:r>
            <a:endParaRPr lang="en-US" sz="2127" spc="21" dirty="0">
              <a:solidFill>
                <a:srgbClr val="053D57"/>
              </a:solidFill>
              <a:latin typeface="Montserrat Light"/>
            </a:endParaRPr>
          </a:p>
          <a:p>
            <a:pPr marL="459244" lvl="1" indent="-229622" algn="just">
              <a:lnSpc>
                <a:spcPts val="3190"/>
              </a:lnSpc>
              <a:buFont typeface="Arial"/>
              <a:buChar char="•"/>
            </a:pPr>
            <a:r>
              <a:rPr lang="en-US" sz="2127" spc="21" dirty="0">
                <a:solidFill>
                  <a:srgbClr val="053D57"/>
                </a:solidFill>
                <a:latin typeface="Montserrat Light"/>
              </a:rPr>
              <a:t>Hebbian learning rule               </a:t>
            </a:r>
          </a:p>
          <a:p>
            <a:pPr marL="459244" lvl="1" indent="-229622" algn="just">
              <a:lnSpc>
                <a:spcPts val="3190"/>
              </a:lnSpc>
              <a:buFont typeface="Arial"/>
              <a:buChar char="•"/>
            </a:pPr>
            <a:r>
              <a:rPr lang="en-US" sz="2127" spc="21" dirty="0">
                <a:solidFill>
                  <a:srgbClr val="053D57"/>
                </a:solidFill>
                <a:latin typeface="Montserrat Light"/>
              </a:rPr>
              <a:t>Perceptron</a:t>
            </a:r>
          </a:p>
          <a:p>
            <a:pPr marL="459244" lvl="1" indent="-229622" algn="just">
              <a:lnSpc>
                <a:spcPts val="3190"/>
              </a:lnSpc>
              <a:buFont typeface="Arial"/>
              <a:buChar char="•"/>
            </a:pPr>
            <a:r>
              <a:rPr lang="en-US" sz="2127" spc="21" dirty="0">
                <a:solidFill>
                  <a:srgbClr val="053D57"/>
                </a:solidFill>
                <a:latin typeface="Montserrat Light"/>
              </a:rPr>
              <a:t>Adaline</a:t>
            </a:r>
          </a:p>
          <a:p>
            <a:pPr marL="459244" lvl="1" indent="-229622" algn="just">
              <a:lnSpc>
                <a:spcPts val="3190"/>
              </a:lnSpc>
              <a:buFont typeface="Arial"/>
              <a:buChar char="•"/>
            </a:pPr>
            <a:r>
              <a:rPr lang="en-US" sz="2127" spc="21" dirty="0">
                <a:solidFill>
                  <a:srgbClr val="053D57"/>
                </a:solidFill>
                <a:latin typeface="Montserrat Light"/>
              </a:rPr>
              <a:t>MRI</a:t>
            </a:r>
          </a:p>
          <a:p>
            <a:pPr marL="459244" lvl="1" indent="-229622" algn="just">
              <a:lnSpc>
                <a:spcPts val="3190"/>
              </a:lnSpc>
              <a:buFont typeface="Arial"/>
              <a:buChar char="•"/>
            </a:pPr>
            <a:r>
              <a:rPr lang="en-US" sz="2127" spc="21" dirty="0">
                <a:solidFill>
                  <a:srgbClr val="053D57"/>
                </a:solidFill>
                <a:latin typeface="Montserrat Light"/>
              </a:rPr>
              <a:t>MAXNET</a:t>
            </a:r>
          </a:p>
          <a:p>
            <a:pPr marL="459244" lvl="1" indent="-229622" algn="just">
              <a:lnSpc>
                <a:spcPts val="3190"/>
              </a:lnSpc>
              <a:buFont typeface="Arial"/>
              <a:buChar char="•"/>
            </a:pPr>
            <a:r>
              <a:rPr lang="en-US" sz="2127" spc="21" dirty="0">
                <a:solidFill>
                  <a:srgbClr val="053D57"/>
                </a:solidFill>
                <a:latin typeface="Montserrat Light"/>
              </a:rPr>
              <a:t>MAXHAT</a:t>
            </a:r>
          </a:p>
          <a:p>
            <a:pPr marL="459244" lvl="1" indent="-229622" algn="just">
              <a:lnSpc>
                <a:spcPts val="3190"/>
              </a:lnSpc>
              <a:buFont typeface="Arial"/>
              <a:buChar char="•"/>
            </a:pPr>
            <a:r>
              <a:rPr lang="en-US" sz="2127" spc="21" dirty="0">
                <a:solidFill>
                  <a:srgbClr val="053D57"/>
                </a:solidFill>
                <a:latin typeface="Montserrat Light"/>
              </a:rPr>
              <a:t>SOM</a:t>
            </a:r>
          </a:p>
          <a:p>
            <a:pPr marL="459244" lvl="1" indent="-229622" algn="just">
              <a:lnSpc>
                <a:spcPts val="3190"/>
              </a:lnSpc>
              <a:buFont typeface="Arial"/>
              <a:buChar char="•"/>
            </a:pPr>
            <a:r>
              <a:rPr lang="en-US" sz="2127" spc="21" dirty="0" err="1">
                <a:solidFill>
                  <a:srgbClr val="053D57"/>
                </a:solidFill>
                <a:latin typeface="Montserrat Light"/>
              </a:rPr>
              <a:t>MLP_feed</a:t>
            </a:r>
            <a:r>
              <a:rPr lang="en-US" sz="2127" spc="21" dirty="0">
                <a:solidFill>
                  <a:srgbClr val="053D57"/>
                </a:solidFill>
                <a:latin typeface="Montserrat Light"/>
              </a:rPr>
              <a:t> forward</a:t>
            </a:r>
          </a:p>
          <a:p>
            <a:pPr marL="459244" lvl="1" indent="-229622" algn="just">
              <a:lnSpc>
                <a:spcPts val="3190"/>
              </a:lnSpc>
              <a:buFont typeface="Arial"/>
              <a:buChar char="•"/>
            </a:pPr>
            <a:r>
              <a:rPr lang="en-US" sz="2127" spc="21" dirty="0" err="1">
                <a:solidFill>
                  <a:srgbClr val="053D57"/>
                </a:solidFill>
                <a:latin typeface="Montserrat Light"/>
              </a:rPr>
              <a:t>MLP_backpropagation</a:t>
            </a:r>
            <a:r>
              <a:rPr lang="en-US" sz="2127" spc="21" dirty="0">
                <a:solidFill>
                  <a:srgbClr val="053D57"/>
                </a:solidFill>
                <a:latin typeface="Montserrat Light"/>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7174615" y="-2589922"/>
            <a:ext cx="3554939" cy="3554243"/>
          </a:xfrm>
          <a:prstGeom prst="rect">
            <a:avLst/>
          </a:prstGeom>
          <a:solidFill>
            <a:srgbClr val="97BCC7"/>
          </a:solidFill>
        </p:spPr>
        <p:txBody>
          <a:bodyPr/>
          <a:lstStyle/>
          <a:p>
            <a:endParaRPr lang="en-US"/>
          </a:p>
        </p:txBody>
      </p:sp>
      <p:sp>
        <p:nvSpPr>
          <p:cNvPr id="3" name="AutoShape 3"/>
          <p:cNvSpPr/>
          <p:nvPr/>
        </p:nvSpPr>
        <p:spPr>
          <a:xfrm rot="-2700000">
            <a:off x="-528626" y="6055300"/>
            <a:ext cx="2520292" cy="2519799"/>
          </a:xfrm>
          <a:prstGeom prst="rect">
            <a:avLst/>
          </a:prstGeom>
          <a:solidFill>
            <a:srgbClr val="F8FBFD"/>
          </a:solidFill>
        </p:spPr>
        <p:txBody>
          <a:bodyPr/>
          <a:lstStyle/>
          <a:p>
            <a:endParaRPr lang="en-US"/>
          </a:p>
        </p:txBody>
      </p:sp>
      <p:sp>
        <p:nvSpPr>
          <p:cNvPr id="4" name="AutoShape 4"/>
          <p:cNvSpPr/>
          <p:nvPr/>
        </p:nvSpPr>
        <p:spPr>
          <a:xfrm rot="-2700000">
            <a:off x="7210580" y="-1074420"/>
            <a:ext cx="30601" cy="3238550"/>
          </a:xfrm>
          <a:prstGeom prst="rect">
            <a:avLst/>
          </a:prstGeom>
          <a:solidFill>
            <a:srgbClr val="F8FBFD"/>
          </a:solidFill>
        </p:spPr>
        <p:txBody>
          <a:bodyPr/>
          <a:lstStyle/>
          <a:p>
            <a:endParaRPr lang="en-US"/>
          </a:p>
        </p:txBody>
      </p:sp>
      <p:sp>
        <p:nvSpPr>
          <p:cNvPr id="5" name="AutoShape 5"/>
          <p:cNvSpPr/>
          <p:nvPr/>
        </p:nvSpPr>
        <p:spPr>
          <a:xfrm rot="-2700000">
            <a:off x="9693751" y="6312324"/>
            <a:ext cx="23417" cy="1909472"/>
          </a:xfrm>
          <a:prstGeom prst="rect">
            <a:avLst/>
          </a:prstGeom>
          <a:solidFill>
            <a:srgbClr val="F8FBFD"/>
          </a:solidFill>
        </p:spPr>
        <p:txBody>
          <a:bodyPr/>
          <a:lstStyle/>
          <a:p>
            <a:endParaRPr lang="en-US"/>
          </a:p>
        </p:txBody>
      </p:sp>
      <p:sp>
        <p:nvSpPr>
          <p:cNvPr id="6" name="Freeform 6"/>
          <p:cNvSpPr/>
          <p:nvPr/>
        </p:nvSpPr>
        <p:spPr>
          <a:xfrm>
            <a:off x="4217475" y="1113824"/>
            <a:ext cx="3705173" cy="5823675"/>
          </a:xfrm>
          <a:custGeom>
            <a:avLst/>
            <a:gdLst/>
            <a:ahLst/>
            <a:cxnLst/>
            <a:rect l="l" t="t" r="r" b="b"/>
            <a:pathLst>
              <a:path w="3705173" h="5823675">
                <a:moveTo>
                  <a:pt x="0" y="0"/>
                </a:moveTo>
                <a:lnTo>
                  <a:pt x="3705173" y="0"/>
                </a:lnTo>
                <a:lnTo>
                  <a:pt x="3705173" y="5823675"/>
                </a:lnTo>
                <a:lnTo>
                  <a:pt x="0" y="5823675"/>
                </a:lnTo>
                <a:lnTo>
                  <a:pt x="0" y="0"/>
                </a:lnTo>
                <a:close/>
              </a:path>
            </a:pathLst>
          </a:custGeom>
          <a:blipFill>
            <a:blip r:embed="rId2"/>
            <a:stretch>
              <a:fillRect l="-1757" r="-1757"/>
            </a:stretch>
          </a:blipFill>
        </p:spPr>
        <p:txBody>
          <a:bodyPr/>
          <a:lstStyle/>
          <a:p>
            <a:endParaRPr lang="en-US"/>
          </a:p>
        </p:txBody>
      </p:sp>
      <p:sp>
        <p:nvSpPr>
          <p:cNvPr id="7" name="TextBox 7"/>
          <p:cNvSpPr txBox="1"/>
          <p:nvPr/>
        </p:nvSpPr>
        <p:spPr>
          <a:xfrm>
            <a:off x="0" y="2427462"/>
            <a:ext cx="4304932" cy="701675"/>
          </a:xfrm>
          <a:prstGeom prst="rect">
            <a:avLst/>
          </a:prstGeom>
        </p:spPr>
        <p:txBody>
          <a:bodyPr lIns="0" tIns="0" rIns="0" bIns="0" rtlCol="0" anchor="t">
            <a:spAutoFit/>
          </a:bodyPr>
          <a:lstStyle/>
          <a:p>
            <a:pPr algn="ctr">
              <a:lnSpc>
                <a:spcPts val="2800"/>
              </a:lnSpc>
              <a:spcBef>
                <a:spcPct val="0"/>
              </a:spcBef>
            </a:pPr>
            <a:r>
              <a:rPr lang="en-US" sz="2000" spc="140">
                <a:solidFill>
                  <a:srgbClr val="FFFFFF"/>
                </a:solidFill>
                <a:latin typeface="Montserrat Classic"/>
              </a:rPr>
              <a:t>THE MCCULLOCH PITTS NEURON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grpSp>
        <p:nvGrpSpPr>
          <p:cNvPr id="2" name="Group 2"/>
          <p:cNvGrpSpPr/>
          <p:nvPr/>
        </p:nvGrpSpPr>
        <p:grpSpPr>
          <a:xfrm>
            <a:off x="-419128" y="25400"/>
            <a:ext cx="6976741" cy="7315200"/>
            <a:chOff x="0" y="0"/>
            <a:chExt cx="9302322" cy="9753600"/>
          </a:xfrm>
        </p:grpSpPr>
        <p:sp>
          <p:nvSpPr>
            <p:cNvPr id="3" name="AutoShape 3"/>
            <p:cNvSpPr/>
            <p:nvPr/>
          </p:nvSpPr>
          <p:spPr>
            <a:xfrm>
              <a:off x="0" y="0"/>
              <a:ext cx="9302322" cy="9753600"/>
            </a:xfrm>
            <a:prstGeom prst="rect">
              <a:avLst/>
            </a:prstGeom>
            <a:solidFill>
              <a:srgbClr val="97BCC7">
                <a:alpha val="29804"/>
              </a:srgbClr>
            </a:solidFill>
          </p:spPr>
          <p:txBody>
            <a:bodyPr/>
            <a:lstStyle/>
            <a:p>
              <a:endParaRPr lang="en-US"/>
            </a:p>
          </p:txBody>
        </p:sp>
      </p:grpSp>
      <p:sp>
        <p:nvSpPr>
          <p:cNvPr id="4" name="AutoShape 4"/>
          <p:cNvSpPr/>
          <p:nvPr/>
        </p:nvSpPr>
        <p:spPr>
          <a:xfrm rot="-2295618">
            <a:off x="3688267" y="-4364928"/>
            <a:ext cx="6887586" cy="12786099"/>
          </a:xfrm>
          <a:prstGeom prst="rect">
            <a:avLst/>
          </a:prstGeom>
          <a:solidFill>
            <a:srgbClr val="053D57"/>
          </a:solidFill>
        </p:spPr>
        <p:txBody>
          <a:bodyPr/>
          <a:lstStyle/>
          <a:p>
            <a:endParaRPr lang="en-US"/>
          </a:p>
        </p:txBody>
      </p:sp>
      <p:sp>
        <p:nvSpPr>
          <p:cNvPr id="5" name="AutoShape 5"/>
          <p:cNvSpPr/>
          <p:nvPr/>
        </p:nvSpPr>
        <p:spPr>
          <a:xfrm rot="-2700000">
            <a:off x="8169571" y="6280451"/>
            <a:ext cx="2070778" cy="2120297"/>
          </a:xfrm>
          <a:prstGeom prst="rect">
            <a:avLst/>
          </a:prstGeom>
          <a:solidFill>
            <a:srgbClr val="97BCC7"/>
          </a:solidFill>
        </p:spPr>
        <p:txBody>
          <a:bodyPr/>
          <a:lstStyle/>
          <a:p>
            <a:endParaRPr lang="en-US"/>
          </a:p>
        </p:txBody>
      </p:sp>
      <p:sp>
        <p:nvSpPr>
          <p:cNvPr id="6" name="AutoShape 6"/>
          <p:cNvSpPr/>
          <p:nvPr/>
        </p:nvSpPr>
        <p:spPr>
          <a:xfrm rot="-2335582">
            <a:off x="2610726" y="-459409"/>
            <a:ext cx="30601" cy="3238550"/>
          </a:xfrm>
          <a:prstGeom prst="rect">
            <a:avLst/>
          </a:prstGeom>
          <a:solidFill>
            <a:srgbClr val="F8FBFD"/>
          </a:solidFill>
        </p:spPr>
        <p:txBody>
          <a:bodyPr/>
          <a:lstStyle/>
          <a:p>
            <a:endParaRPr lang="en-US"/>
          </a:p>
        </p:txBody>
      </p:sp>
      <p:sp>
        <p:nvSpPr>
          <p:cNvPr id="7" name="Freeform 7"/>
          <p:cNvSpPr/>
          <p:nvPr/>
        </p:nvSpPr>
        <p:spPr>
          <a:xfrm>
            <a:off x="469173" y="2946902"/>
            <a:ext cx="8735787" cy="2911929"/>
          </a:xfrm>
          <a:custGeom>
            <a:avLst/>
            <a:gdLst/>
            <a:ahLst/>
            <a:cxnLst/>
            <a:rect l="l" t="t" r="r" b="b"/>
            <a:pathLst>
              <a:path w="8735787" h="2911929">
                <a:moveTo>
                  <a:pt x="0" y="0"/>
                </a:moveTo>
                <a:lnTo>
                  <a:pt x="8735787" y="0"/>
                </a:lnTo>
                <a:lnTo>
                  <a:pt x="8735787" y="2911929"/>
                </a:lnTo>
                <a:lnTo>
                  <a:pt x="0" y="2911929"/>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3583105" y="731520"/>
            <a:ext cx="3548956" cy="607089"/>
          </a:xfrm>
          <a:prstGeom prst="rect">
            <a:avLst/>
          </a:prstGeom>
        </p:spPr>
        <p:txBody>
          <a:bodyPr lIns="0" tIns="0" rIns="0" bIns="0" rtlCol="0" anchor="t">
            <a:spAutoFit/>
          </a:bodyPr>
          <a:lstStyle/>
          <a:p>
            <a:pPr algn="l">
              <a:lnSpc>
                <a:spcPts val="5160"/>
              </a:lnSpc>
            </a:pPr>
            <a:r>
              <a:rPr lang="en-US" sz="4300" spc="-42" dirty="0">
                <a:solidFill>
                  <a:srgbClr val="F8FBFD"/>
                </a:solidFill>
                <a:latin typeface="Montserrat Classic Bold"/>
              </a:rPr>
              <a:t>OUTPUT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3D57"/>
        </a:solidFill>
        <a:effectLst/>
      </p:bgPr>
    </p:bg>
    <p:spTree>
      <p:nvGrpSpPr>
        <p:cNvPr id="1" name=""/>
        <p:cNvGrpSpPr/>
        <p:nvPr/>
      </p:nvGrpSpPr>
      <p:grpSpPr>
        <a:xfrm>
          <a:off x="0" y="0"/>
          <a:ext cx="0" cy="0"/>
          <a:chOff x="0" y="0"/>
          <a:chExt cx="0" cy="0"/>
        </a:xfrm>
      </p:grpSpPr>
      <p:sp>
        <p:nvSpPr>
          <p:cNvPr id="2" name="AutoShape 2"/>
          <p:cNvSpPr/>
          <p:nvPr/>
        </p:nvSpPr>
        <p:spPr>
          <a:xfrm rot="-2700000">
            <a:off x="-1228829" y="-2132722"/>
            <a:ext cx="3554939" cy="3554243"/>
          </a:xfrm>
          <a:prstGeom prst="rect">
            <a:avLst/>
          </a:prstGeom>
          <a:solidFill>
            <a:srgbClr val="97BCC7"/>
          </a:solidFill>
        </p:spPr>
        <p:txBody>
          <a:bodyPr/>
          <a:lstStyle/>
          <a:p>
            <a:endParaRPr lang="en-US"/>
          </a:p>
        </p:txBody>
      </p:sp>
      <p:sp>
        <p:nvSpPr>
          <p:cNvPr id="3" name="AutoShape 3"/>
          <p:cNvSpPr/>
          <p:nvPr/>
        </p:nvSpPr>
        <p:spPr>
          <a:xfrm rot="-2700000">
            <a:off x="648231" y="878141"/>
            <a:ext cx="3554939" cy="26798"/>
          </a:xfrm>
          <a:prstGeom prst="rect">
            <a:avLst/>
          </a:prstGeom>
          <a:solidFill>
            <a:srgbClr val="F8FBFD"/>
          </a:solidFill>
        </p:spPr>
        <p:txBody>
          <a:bodyPr/>
          <a:lstStyle/>
          <a:p>
            <a:endParaRPr lang="en-US"/>
          </a:p>
        </p:txBody>
      </p:sp>
      <p:sp>
        <p:nvSpPr>
          <p:cNvPr id="4" name="AutoShape 4"/>
          <p:cNvSpPr/>
          <p:nvPr/>
        </p:nvSpPr>
        <p:spPr>
          <a:xfrm rot="-2700000">
            <a:off x="9741891" y="6360464"/>
            <a:ext cx="23417" cy="1909472"/>
          </a:xfrm>
          <a:prstGeom prst="rect">
            <a:avLst/>
          </a:prstGeom>
          <a:solidFill>
            <a:srgbClr val="F8FBFD"/>
          </a:solidFill>
        </p:spPr>
        <p:txBody>
          <a:bodyPr/>
          <a:lstStyle/>
          <a:p>
            <a:endParaRPr lang="en-US"/>
          </a:p>
        </p:txBody>
      </p:sp>
      <p:sp>
        <p:nvSpPr>
          <p:cNvPr id="5" name="Freeform 5"/>
          <p:cNvSpPr/>
          <p:nvPr/>
        </p:nvSpPr>
        <p:spPr>
          <a:xfrm>
            <a:off x="794762" y="2157875"/>
            <a:ext cx="3261876" cy="5012247"/>
          </a:xfrm>
          <a:custGeom>
            <a:avLst/>
            <a:gdLst/>
            <a:ahLst/>
            <a:cxnLst/>
            <a:rect l="l" t="t" r="r" b="b"/>
            <a:pathLst>
              <a:path w="3261876" h="5012247">
                <a:moveTo>
                  <a:pt x="0" y="0"/>
                </a:moveTo>
                <a:lnTo>
                  <a:pt x="3261876" y="0"/>
                </a:lnTo>
                <a:lnTo>
                  <a:pt x="3261876" y="5012247"/>
                </a:lnTo>
                <a:lnTo>
                  <a:pt x="0" y="5012247"/>
                </a:lnTo>
                <a:lnTo>
                  <a:pt x="0" y="0"/>
                </a:lnTo>
                <a:close/>
              </a:path>
            </a:pathLst>
          </a:custGeom>
          <a:blipFill>
            <a:blip r:embed="rId2"/>
            <a:stretch>
              <a:fillRect/>
            </a:stretch>
          </a:blipFill>
        </p:spPr>
        <p:txBody>
          <a:bodyPr/>
          <a:lstStyle/>
          <a:p>
            <a:endParaRPr lang="en-US"/>
          </a:p>
        </p:txBody>
      </p:sp>
      <p:sp>
        <p:nvSpPr>
          <p:cNvPr id="6" name="Freeform 6"/>
          <p:cNvSpPr/>
          <p:nvPr/>
        </p:nvSpPr>
        <p:spPr>
          <a:xfrm>
            <a:off x="5012643" y="2157875"/>
            <a:ext cx="4338726" cy="5012247"/>
          </a:xfrm>
          <a:custGeom>
            <a:avLst/>
            <a:gdLst/>
            <a:ahLst/>
            <a:cxnLst/>
            <a:rect l="l" t="t" r="r" b="b"/>
            <a:pathLst>
              <a:path w="4338726" h="5012247">
                <a:moveTo>
                  <a:pt x="0" y="0"/>
                </a:moveTo>
                <a:lnTo>
                  <a:pt x="4338726" y="0"/>
                </a:lnTo>
                <a:lnTo>
                  <a:pt x="4338726" y="5012247"/>
                </a:lnTo>
                <a:lnTo>
                  <a:pt x="0" y="501224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2745193" y="731520"/>
            <a:ext cx="6606176" cy="650081"/>
          </a:xfrm>
          <a:prstGeom prst="rect">
            <a:avLst/>
          </a:prstGeom>
        </p:spPr>
        <p:txBody>
          <a:bodyPr lIns="0" tIns="0" rIns="0" bIns="0" rtlCol="0" anchor="t">
            <a:spAutoFit/>
          </a:bodyPr>
          <a:lstStyle/>
          <a:p>
            <a:pPr algn="l">
              <a:lnSpc>
                <a:spcPts val="5160"/>
              </a:lnSpc>
            </a:pPr>
            <a:r>
              <a:rPr lang="en-US" sz="4300" spc="-42">
                <a:solidFill>
                  <a:srgbClr val="F8FBFD"/>
                </a:solidFill>
                <a:latin typeface="Montserrat Classic Bold"/>
              </a:rPr>
              <a:t>Hebbian Learning Rule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AutoShape 2"/>
          <p:cNvSpPr/>
          <p:nvPr/>
        </p:nvSpPr>
        <p:spPr>
          <a:xfrm rot="-2700000">
            <a:off x="7178522" y="-1076302"/>
            <a:ext cx="1816139" cy="1815784"/>
          </a:xfrm>
          <a:prstGeom prst="rect">
            <a:avLst/>
          </a:prstGeom>
          <a:solidFill>
            <a:srgbClr val="97BCC7"/>
          </a:solidFill>
        </p:spPr>
        <p:txBody>
          <a:bodyPr/>
          <a:lstStyle/>
          <a:p>
            <a:endParaRPr lang="en-US"/>
          </a:p>
        </p:txBody>
      </p:sp>
      <p:sp>
        <p:nvSpPr>
          <p:cNvPr id="3" name="AutoShape 3"/>
          <p:cNvSpPr/>
          <p:nvPr/>
        </p:nvSpPr>
        <p:spPr>
          <a:xfrm rot="-2700000">
            <a:off x="-684968" y="4076789"/>
            <a:ext cx="4215873" cy="5693313"/>
          </a:xfrm>
          <a:prstGeom prst="rect">
            <a:avLst/>
          </a:prstGeom>
          <a:solidFill>
            <a:srgbClr val="97BCC7"/>
          </a:solidFill>
        </p:spPr>
        <p:txBody>
          <a:bodyPr/>
          <a:lstStyle/>
          <a:p>
            <a:endParaRPr lang="en-US"/>
          </a:p>
        </p:txBody>
      </p:sp>
      <p:sp>
        <p:nvSpPr>
          <p:cNvPr id="4" name="AutoShape 4"/>
          <p:cNvSpPr/>
          <p:nvPr/>
        </p:nvSpPr>
        <p:spPr>
          <a:xfrm rot="-2700000">
            <a:off x="7946060" y="-235135"/>
            <a:ext cx="4043490" cy="26728"/>
          </a:xfrm>
          <a:prstGeom prst="rect">
            <a:avLst/>
          </a:prstGeom>
          <a:solidFill>
            <a:srgbClr val="053D57"/>
          </a:solidFill>
        </p:spPr>
        <p:txBody>
          <a:bodyPr/>
          <a:lstStyle/>
          <a:p>
            <a:endParaRPr lang="en-US"/>
          </a:p>
        </p:txBody>
      </p:sp>
      <p:sp>
        <p:nvSpPr>
          <p:cNvPr id="5" name="AutoShape 5"/>
          <p:cNvSpPr/>
          <p:nvPr/>
        </p:nvSpPr>
        <p:spPr>
          <a:xfrm rot="-2700000">
            <a:off x="3395585" y="2163914"/>
            <a:ext cx="23417" cy="6248732"/>
          </a:xfrm>
          <a:prstGeom prst="rect">
            <a:avLst/>
          </a:prstGeom>
          <a:solidFill>
            <a:srgbClr val="053D57"/>
          </a:solidFill>
        </p:spPr>
        <p:txBody>
          <a:bodyPr/>
          <a:lstStyle/>
          <a:p>
            <a:endParaRPr lang="en-US"/>
          </a:p>
        </p:txBody>
      </p:sp>
      <p:sp>
        <p:nvSpPr>
          <p:cNvPr id="6" name="Freeform 6"/>
          <p:cNvSpPr/>
          <p:nvPr/>
        </p:nvSpPr>
        <p:spPr>
          <a:xfrm>
            <a:off x="854719" y="1813772"/>
            <a:ext cx="7674047" cy="5290526"/>
          </a:xfrm>
          <a:custGeom>
            <a:avLst/>
            <a:gdLst/>
            <a:ahLst/>
            <a:cxnLst/>
            <a:rect l="l" t="t" r="r" b="b"/>
            <a:pathLst>
              <a:path w="7674047" h="5290526">
                <a:moveTo>
                  <a:pt x="0" y="0"/>
                </a:moveTo>
                <a:lnTo>
                  <a:pt x="7674047" y="0"/>
                </a:lnTo>
                <a:lnTo>
                  <a:pt x="7674047" y="5290526"/>
                </a:lnTo>
                <a:lnTo>
                  <a:pt x="0" y="5290526"/>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43412" y="406479"/>
            <a:ext cx="3531806" cy="607089"/>
          </a:xfrm>
          <a:prstGeom prst="rect">
            <a:avLst/>
          </a:prstGeom>
        </p:spPr>
        <p:txBody>
          <a:bodyPr lIns="0" tIns="0" rIns="0" bIns="0" rtlCol="0" anchor="t">
            <a:spAutoFit/>
          </a:bodyPr>
          <a:lstStyle/>
          <a:p>
            <a:pPr algn="r">
              <a:lnSpc>
                <a:spcPts val="5160"/>
              </a:lnSpc>
            </a:pPr>
            <a:r>
              <a:rPr lang="en-US" sz="4300" spc="-42" dirty="0">
                <a:solidFill>
                  <a:srgbClr val="053D57"/>
                </a:solidFill>
                <a:latin typeface="Montserrat Classic Bold"/>
              </a:rPr>
              <a:t>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266</Words>
  <Application>Microsoft Office PowerPoint</Application>
  <PresentationFormat>Custom</PresentationFormat>
  <Paragraphs>76</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Montserrat Classic</vt:lpstr>
      <vt:lpstr>Montserrat Classic Bold</vt:lpstr>
      <vt:lpstr>Calibri</vt:lpstr>
      <vt:lpstr>Montserrat Light Bold</vt:lpstr>
      <vt:lpstr>Arial</vt:lpstr>
      <vt:lpstr>Montserrat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dc:creator>rewan ahmed</dc:creator>
  <cp:lastModifiedBy>Rewan_AhmedabdElghfar</cp:lastModifiedBy>
  <cp:revision>18</cp:revision>
  <dcterms:created xsi:type="dcterms:W3CDTF">2006-08-16T00:00:00Z</dcterms:created>
  <dcterms:modified xsi:type="dcterms:W3CDTF">2024-05-09T10:51:53Z</dcterms:modified>
  <dc:identifier>DAGEkprMOHM</dc:identifier>
</cp:coreProperties>
</file>